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  <p:sldMasterId id="2147483661" r:id="rId7"/>
    <p:sldMasterId id="2147485539" r:id="rId8"/>
  </p:sldMasterIdLst>
  <p:notesMasterIdLst>
    <p:notesMasterId r:id="rId26"/>
  </p:notesMasterIdLst>
  <p:handoutMasterIdLst>
    <p:handoutMasterId r:id="rId27"/>
  </p:handoutMasterIdLst>
  <p:sldIdLst>
    <p:sldId id="375" r:id="rId9"/>
    <p:sldId id="395" r:id="rId10"/>
    <p:sldId id="446" r:id="rId11"/>
    <p:sldId id="445" r:id="rId12"/>
    <p:sldId id="452" r:id="rId13"/>
    <p:sldId id="451" r:id="rId14"/>
    <p:sldId id="453" r:id="rId15"/>
    <p:sldId id="448" r:id="rId16"/>
    <p:sldId id="454" r:id="rId17"/>
    <p:sldId id="455" r:id="rId18"/>
    <p:sldId id="458" r:id="rId19"/>
    <p:sldId id="457" r:id="rId20"/>
    <p:sldId id="456" r:id="rId21"/>
    <p:sldId id="461" r:id="rId22"/>
    <p:sldId id="460" r:id="rId23"/>
    <p:sldId id="462" r:id="rId24"/>
    <p:sldId id="359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71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no Becker" initials="HB" lastIdx="1" clrIdx="0">
    <p:extLst>
      <p:ext uri="{19B8F6BF-5375-455C-9EA6-DF929625EA0E}">
        <p15:presenceInfo xmlns:p15="http://schemas.microsoft.com/office/powerpoint/2012/main" userId="S::hanno.becker@arm.com::c8735f4e-e17d-4d12-a38c-b3d9e4994f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7F7F7F"/>
    <a:srgbClr val="000000"/>
    <a:srgbClr val="333E48"/>
    <a:srgbClr val="FFFFFF"/>
    <a:srgbClr val="00C1DE"/>
    <a:srgbClr val="FF6B00"/>
    <a:srgbClr val="E5ECEB"/>
    <a:srgbClr val="95D600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6"/>
  </p:normalViewPr>
  <p:slideViewPr>
    <p:cSldViewPr snapToGrid="0" showGuides="1">
      <p:cViewPr>
        <p:scale>
          <a:sx n="92" d="100"/>
          <a:sy n="92" d="100"/>
        </p:scale>
        <p:origin x="144" y="448"/>
      </p:cViewPr>
      <p:guideLst>
        <p:guide orient="horz" pos="2160"/>
        <p:guide pos="71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D1E748-078C-40ED-BAAA-48451365A6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D0E561-807C-495B-ABE0-D1D1CFA281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Connecting Montgomery and Barrett reduction</a:t>
          </a:r>
        </a:p>
        <a:p>
          <a:pPr>
            <a:lnSpc>
              <a:spcPct val="100000"/>
            </a:lnSpc>
          </a:pPr>
          <a:r>
            <a:rPr lang="en-US"/>
            <a:t>Barrett multiplication</a:t>
          </a:r>
        </a:p>
      </dgm:t>
    </dgm:pt>
    <dgm:pt modelId="{2BCCF52C-696B-4CD2-9353-08B6E55B2993}" type="parTrans" cxnId="{B91C8DC6-737A-47D5-A8E5-CFF139FCFDCE}">
      <dgm:prSet/>
      <dgm:spPr/>
      <dgm:t>
        <a:bodyPr/>
        <a:lstStyle/>
        <a:p>
          <a:endParaRPr lang="en-US"/>
        </a:p>
      </dgm:t>
    </dgm:pt>
    <dgm:pt modelId="{7CFA1771-72A1-4A83-BB0A-E60F8EDC24AA}" type="sibTrans" cxnId="{B91C8DC6-737A-47D5-A8E5-CFF139FCFDCE}">
      <dgm:prSet/>
      <dgm:spPr/>
      <dgm:t>
        <a:bodyPr/>
        <a:lstStyle/>
        <a:p>
          <a:endParaRPr lang="en-US"/>
        </a:p>
      </dgm:t>
    </dgm:pt>
    <dgm:pt modelId="{CC864A50-3715-4406-A719-2A3455A74E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AArch64 Neon implementation</a:t>
          </a:r>
        </a:p>
      </dgm:t>
    </dgm:pt>
    <dgm:pt modelId="{4477EDB6-EAD9-4B40-AAB3-9231144A83B5}" type="parTrans" cxnId="{5140FCD9-47EB-44DD-993E-D34F1DB592B3}">
      <dgm:prSet/>
      <dgm:spPr/>
      <dgm:t>
        <a:bodyPr/>
        <a:lstStyle/>
        <a:p>
          <a:endParaRPr lang="en-US"/>
        </a:p>
      </dgm:t>
    </dgm:pt>
    <dgm:pt modelId="{08202912-1138-419A-9854-28E40ADDF8D9}" type="sibTrans" cxnId="{5140FCD9-47EB-44DD-993E-D34F1DB592B3}">
      <dgm:prSet/>
      <dgm:spPr/>
      <dgm:t>
        <a:bodyPr/>
        <a:lstStyle/>
        <a:p>
          <a:endParaRPr lang="en-US"/>
        </a:p>
      </dgm:t>
    </dgm:pt>
    <dgm:pt modelId="{17A292AB-9F82-45E8-BFEB-7005337B32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 &amp; Outlook</a:t>
          </a:r>
        </a:p>
      </dgm:t>
    </dgm:pt>
    <dgm:pt modelId="{0D79DBC3-933F-4EB5-9617-F0FDE11B6BD0}" type="parTrans" cxnId="{8D0CD881-8F0B-4DA7-9545-2C5D0DA51CAB}">
      <dgm:prSet/>
      <dgm:spPr/>
      <dgm:t>
        <a:bodyPr/>
        <a:lstStyle/>
        <a:p>
          <a:endParaRPr lang="en-US"/>
        </a:p>
      </dgm:t>
    </dgm:pt>
    <dgm:pt modelId="{356C4505-43D0-4BA6-8D81-C46BA17B8EEE}" type="sibTrans" cxnId="{8D0CD881-8F0B-4DA7-9545-2C5D0DA51CAB}">
      <dgm:prSet/>
      <dgm:spPr/>
      <dgm:t>
        <a:bodyPr/>
        <a:lstStyle/>
        <a:p>
          <a:endParaRPr lang="en-US"/>
        </a:p>
      </dgm:t>
    </dgm:pt>
    <dgm:pt modelId="{9B62A2A8-0EA3-4C4D-8AE0-A471071C8359}" type="pres">
      <dgm:prSet presAssocID="{7CD1E748-078C-40ED-BAAA-48451365A66A}" presName="root" presStyleCnt="0">
        <dgm:presLayoutVars>
          <dgm:dir/>
          <dgm:resizeHandles val="exact"/>
        </dgm:presLayoutVars>
      </dgm:prSet>
      <dgm:spPr/>
    </dgm:pt>
    <dgm:pt modelId="{67978728-9B2E-4B61-8942-A17ECD5111F1}" type="pres">
      <dgm:prSet presAssocID="{CDD0E561-807C-495B-ABE0-D1D1CFA2812D}" presName="compNode" presStyleCnt="0"/>
      <dgm:spPr/>
    </dgm:pt>
    <dgm:pt modelId="{0528A052-5D10-4FFF-89CD-20DE9D163B74}" type="pres">
      <dgm:prSet presAssocID="{CDD0E561-807C-495B-ABE0-D1D1CFA2812D}" presName="bgRect" presStyleLbl="bgShp" presStyleIdx="0" presStyleCnt="3"/>
      <dgm:spPr/>
    </dgm:pt>
    <dgm:pt modelId="{47B2A91C-71E5-4CBD-A54D-01B72AE31EDE}" type="pres">
      <dgm:prSet presAssocID="{CDD0E561-807C-495B-ABE0-D1D1CFA281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C4E6E61-4040-40F6-992A-9E8AB19D47F4}" type="pres">
      <dgm:prSet presAssocID="{CDD0E561-807C-495B-ABE0-D1D1CFA2812D}" presName="spaceRect" presStyleCnt="0"/>
      <dgm:spPr/>
    </dgm:pt>
    <dgm:pt modelId="{F01E9370-CA04-495E-B139-1094D4D6385E}" type="pres">
      <dgm:prSet presAssocID="{CDD0E561-807C-495B-ABE0-D1D1CFA2812D}" presName="parTx" presStyleLbl="revTx" presStyleIdx="0" presStyleCnt="3">
        <dgm:presLayoutVars>
          <dgm:chMax val="0"/>
          <dgm:chPref val="0"/>
        </dgm:presLayoutVars>
      </dgm:prSet>
      <dgm:spPr/>
    </dgm:pt>
    <dgm:pt modelId="{779AF39C-13CD-4062-BD22-A8FC3661725D}" type="pres">
      <dgm:prSet presAssocID="{7CFA1771-72A1-4A83-BB0A-E60F8EDC24AA}" presName="sibTrans" presStyleCnt="0"/>
      <dgm:spPr/>
    </dgm:pt>
    <dgm:pt modelId="{A27A6BD1-B8EA-4198-AC6C-1FDE1AF581C6}" type="pres">
      <dgm:prSet presAssocID="{CC864A50-3715-4406-A719-2A3455A74E21}" presName="compNode" presStyleCnt="0"/>
      <dgm:spPr/>
    </dgm:pt>
    <dgm:pt modelId="{C0FD153E-2C9F-4458-B0E3-B4366B592ABE}" type="pres">
      <dgm:prSet presAssocID="{CC864A50-3715-4406-A719-2A3455A74E21}" presName="bgRect" presStyleLbl="bgShp" presStyleIdx="1" presStyleCnt="3"/>
      <dgm:spPr/>
    </dgm:pt>
    <dgm:pt modelId="{E636C275-3BEC-43F6-847B-FC3AFE14B4DB}" type="pres">
      <dgm:prSet presAssocID="{CC864A50-3715-4406-A719-2A3455A74E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C1EE945-B4DC-4EBE-A130-C4C272F0DBB2}" type="pres">
      <dgm:prSet presAssocID="{CC864A50-3715-4406-A719-2A3455A74E21}" presName="spaceRect" presStyleCnt="0"/>
      <dgm:spPr/>
    </dgm:pt>
    <dgm:pt modelId="{0092B141-D26A-4913-AC84-951904874620}" type="pres">
      <dgm:prSet presAssocID="{CC864A50-3715-4406-A719-2A3455A74E21}" presName="parTx" presStyleLbl="revTx" presStyleIdx="1" presStyleCnt="3">
        <dgm:presLayoutVars>
          <dgm:chMax val="0"/>
          <dgm:chPref val="0"/>
        </dgm:presLayoutVars>
      </dgm:prSet>
      <dgm:spPr/>
    </dgm:pt>
    <dgm:pt modelId="{C110B81E-97A3-4262-B823-D320FCF668F4}" type="pres">
      <dgm:prSet presAssocID="{08202912-1138-419A-9854-28E40ADDF8D9}" presName="sibTrans" presStyleCnt="0"/>
      <dgm:spPr/>
    </dgm:pt>
    <dgm:pt modelId="{955DA949-3E8E-4466-B9C7-AB3567653909}" type="pres">
      <dgm:prSet presAssocID="{17A292AB-9F82-45E8-BFEB-7005337B32B4}" presName="compNode" presStyleCnt="0"/>
      <dgm:spPr/>
    </dgm:pt>
    <dgm:pt modelId="{C93C22EE-6C41-4F3D-AFDB-5A20543E238E}" type="pres">
      <dgm:prSet presAssocID="{17A292AB-9F82-45E8-BFEB-7005337B32B4}" presName="bgRect" presStyleLbl="bgShp" presStyleIdx="2" presStyleCnt="3"/>
      <dgm:spPr/>
    </dgm:pt>
    <dgm:pt modelId="{142679CF-17FC-4BF9-B739-9B8084AD59E9}" type="pres">
      <dgm:prSet presAssocID="{17A292AB-9F82-45E8-BFEB-7005337B32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 Language"/>
        </a:ext>
      </dgm:extLst>
    </dgm:pt>
    <dgm:pt modelId="{EBD3EF53-3F96-4EC0-A8A7-0EEFC8193450}" type="pres">
      <dgm:prSet presAssocID="{17A292AB-9F82-45E8-BFEB-7005337B32B4}" presName="spaceRect" presStyleCnt="0"/>
      <dgm:spPr/>
    </dgm:pt>
    <dgm:pt modelId="{1D71CD9E-61E3-4417-99E0-4268A6BF8023}" type="pres">
      <dgm:prSet presAssocID="{17A292AB-9F82-45E8-BFEB-7005337B32B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0A1603B-6880-4591-9527-3FA19321C624}" type="presOf" srcId="{CC864A50-3715-4406-A719-2A3455A74E21}" destId="{0092B141-D26A-4913-AC84-951904874620}" srcOrd="0" destOrd="0" presId="urn:microsoft.com/office/officeart/2018/2/layout/IconVerticalSolidList"/>
    <dgm:cxn modelId="{B52AEB6F-A37F-4CEB-80A9-F32656F2A6B8}" type="presOf" srcId="{7CD1E748-078C-40ED-BAAA-48451365A66A}" destId="{9B62A2A8-0EA3-4C4D-8AE0-A471071C8359}" srcOrd="0" destOrd="0" presId="urn:microsoft.com/office/officeart/2018/2/layout/IconVerticalSolidList"/>
    <dgm:cxn modelId="{8D0CD881-8F0B-4DA7-9545-2C5D0DA51CAB}" srcId="{7CD1E748-078C-40ED-BAAA-48451365A66A}" destId="{17A292AB-9F82-45E8-BFEB-7005337B32B4}" srcOrd="2" destOrd="0" parTransId="{0D79DBC3-933F-4EB5-9617-F0FDE11B6BD0}" sibTransId="{356C4505-43D0-4BA6-8D81-C46BA17B8EEE}"/>
    <dgm:cxn modelId="{A8E36F82-5686-43E6-864B-75B357F6DAA4}" type="presOf" srcId="{17A292AB-9F82-45E8-BFEB-7005337B32B4}" destId="{1D71CD9E-61E3-4417-99E0-4268A6BF8023}" srcOrd="0" destOrd="0" presId="urn:microsoft.com/office/officeart/2018/2/layout/IconVerticalSolidList"/>
    <dgm:cxn modelId="{B91C8DC6-737A-47D5-A8E5-CFF139FCFDCE}" srcId="{7CD1E748-078C-40ED-BAAA-48451365A66A}" destId="{CDD0E561-807C-495B-ABE0-D1D1CFA2812D}" srcOrd="0" destOrd="0" parTransId="{2BCCF52C-696B-4CD2-9353-08B6E55B2993}" sibTransId="{7CFA1771-72A1-4A83-BB0A-E60F8EDC24AA}"/>
    <dgm:cxn modelId="{5140FCD9-47EB-44DD-993E-D34F1DB592B3}" srcId="{7CD1E748-078C-40ED-BAAA-48451365A66A}" destId="{CC864A50-3715-4406-A719-2A3455A74E21}" srcOrd="1" destOrd="0" parTransId="{4477EDB6-EAD9-4B40-AAB3-9231144A83B5}" sibTransId="{08202912-1138-419A-9854-28E40ADDF8D9}"/>
    <dgm:cxn modelId="{5F0F7FF2-FBF0-4869-936C-8E63439590C9}" type="presOf" srcId="{CDD0E561-807C-495B-ABE0-D1D1CFA2812D}" destId="{F01E9370-CA04-495E-B139-1094D4D6385E}" srcOrd="0" destOrd="0" presId="urn:microsoft.com/office/officeart/2018/2/layout/IconVerticalSolidList"/>
    <dgm:cxn modelId="{63FDA2C8-4187-4CC1-9A5A-8B97A5C31FFD}" type="presParOf" srcId="{9B62A2A8-0EA3-4C4D-8AE0-A471071C8359}" destId="{67978728-9B2E-4B61-8942-A17ECD5111F1}" srcOrd="0" destOrd="0" presId="urn:microsoft.com/office/officeart/2018/2/layout/IconVerticalSolidList"/>
    <dgm:cxn modelId="{57052717-4372-422D-9762-362871051ECE}" type="presParOf" srcId="{67978728-9B2E-4B61-8942-A17ECD5111F1}" destId="{0528A052-5D10-4FFF-89CD-20DE9D163B74}" srcOrd="0" destOrd="0" presId="urn:microsoft.com/office/officeart/2018/2/layout/IconVerticalSolidList"/>
    <dgm:cxn modelId="{810027B4-8EA2-44D1-881E-89C6E9C705FB}" type="presParOf" srcId="{67978728-9B2E-4B61-8942-A17ECD5111F1}" destId="{47B2A91C-71E5-4CBD-A54D-01B72AE31EDE}" srcOrd="1" destOrd="0" presId="urn:microsoft.com/office/officeart/2018/2/layout/IconVerticalSolidList"/>
    <dgm:cxn modelId="{233B9BBE-16F9-4505-B108-ADCFC3627CED}" type="presParOf" srcId="{67978728-9B2E-4B61-8942-A17ECD5111F1}" destId="{9C4E6E61-4040-40F6-992A-9E8AB19D47F4}" srcOrd="2" destOrd="0" presId="urn:microsoft.com/office/officeart/2018/2/layout/IconVerticalSolidList"/>
    <dgm:cxn modelId="{289974BE-C4EC-4550-98D3-1946AAFA4220}" type="presParOf" srcId="{67978728-9B2E-4B61-8942-A17ECD5111F1}" destId="{F01E9370-CA04-495E-B139-1094D4D6385E}" srcOrd="3" destOrd="0" presId="urn:microsoft.com/office/officeart/2018/2/layout/IconVerticalSolidList"/>
    <dgm:cxn modelId="{F2DA4675-B197-40A6-BE21-51CE7F373948}" type="presParOf" srcId="{9B62A2A8-0EA3-4C4D-8AE0-A471071C8359}" destId="{779AF39C-13CD-4062-BD22-A8FC3661725D}" srcOrd="1" destOrd="0" presId="urn:microsoft.com/office/officeart/2018/2/layout/IconVerticalSolidList"/>
    <dgm:cxn modelId="{35188E5C-266D-4632-A3AA-2FF087B5B6E1}" type="presParOf" srcId="{9B62A2A8-0EA3-4C4D-8AE0-A471071C8359}" destId="{A27A6BD1-B8EA-4198-AC6C-1FDE1AF581C6}" srcOrd="2" destOrd="0" presId="urn:microsoft.com/office/officeart/2018/2/layout/IconVerticalSolidList"/>
    <dgm:cxn modelId="{631B18A3-04D6-4D7F-9DFD-A112D7C2AC4C}" type="presParOf" srcId="{A27A6BD1-B8EA-4198-AC6C-1FDE1AF581C6}" destId="{C0FD153E-2C9F-4458-B0E3-B4366B592ABE}" srcOrd="0" destOrd="0" presId="urn:microsoft.com/office/officeart/2018/2/layout/IconVerticalSolidList"/>
    <dgm:cxn modelId="{1DBA6239-D034-4567-AA6B-082A024EF61A}" type="presParOf" srcId="{A27A6BD1-B8EA-4198-AC6C-1FDE1AF581C6}" destId="{E636C275-3BEC-43F6-847B-FC3AFE14B4DB}" srcOrd="1" destOrd="0" presId="urn:microsoft.com/office/officeart/2018/2/layout/IconVerticalSolidList"/>
    <dgm:cxn modelId="{ED88C324-43DD-424E-82E8-1510527EEAC6}" type="presParOf" srcId="{A27A6BD1-B8EA-4198-AC6C-1FDE1AF581C6}" destId="{8C1EE945-B4DC-4EBE-A130-C4C272F0DBB2}" srcOrd="2" destOrd="0" presId="urn:microsoft.com/office/officeart/2018/2/layout/IconVerticalSolidList"/>
    <dgm:cxn modelId="{8D8F055E-7D18-43DC-8781-5D3C257356C4}" type="presParOf" srcId="{A27A6BD1-B8EA-4198-AC6C-1FDE1AF581C6}" destId="{0092B141-D26A-4913-AC84-951904874620}" srcOrd="3" destOrd="0" presId="urn:microsoft.com/office/officeart/2018/2/layout/IconVerticalSolidList"/>
    <dgm:cxn modelId="{68E7837A-DF2E-4AE0-9801-87AE402F932A}" type="presParOf" srcId="{9B62A2A8-0EA3-4C4D-8AE0-A471071C8359}" destId="{C110B81E-97A3-4262-B823-D320FCF668F4}" srcOrd="3" destOrd="0" presId="urn:microsoft.com/office/officeart/2018/2/layout/IconVerticalSolidList"/>
    <dgm:cxn modelId="{2A7BD890-0914-4347-BA2E-4B960348B4FC}" type="presParOf" srcId="{9B62A2A8-0EA3-4C4D-8AE0-A471071C8359}" destId="{955DA949-3E8E-4466-B9C7-AB3567653909}" srcOrd="4" destOrd="0" presId="urn:microsoft.com/office/officeart/2018/2/layout/IconVerticalSolidList"/>
    <dgm:cxn modelId="{32D3AFA3-78C7-446B-87C4-07A215A67B2A}" type="presParOf" srcId="{955DA949-3E8E-4466-B9C7-AB3567653909}" destId="{C93C22EE-6C41-4F3D-AFDB-5A20543E238E}" srcOrd="0" destOrd="0" presId="urn:microsoft.com/office/officeart/2018/2/layout/IconVerticalSolidList"/>
    <dgm:cxn modelId="{447A8B83-9CE7-451A-8139-6E7BDAD78E44}" type="presParOf" srcId="{955DA949-3E8E-4466-B9C7-AB3567653909}" destId="{142679CF-17FC-4BF9-B739-9B8084AD59E9}" srcOrd="1" destOrd="0" presId="urn:microsoft.com/office/officeart/2018/2/layout/IconVerticalSolidList"/>
    <dgm:cxn modelId="{BF70FD7B-B689-4D5F-8375-3A6783AF7855}" type="presParOf" srcId="{955DA949-3E8E-4466-B9C7-AB3567653909}" destId="{EBD3EF53-3F96-4EC0-A8A7-0EEFC8193450}" srcOrd="2" destOrd="0" presId="urn:microsoft.com/office/officeart/2018/2/layout/IconVerticalSolidList"/>
    <dgm:cxn modelId="{4253B504-620E-45EC-AD81-CBB9E4B06C8F}" type="presParOf" srcId="{955DA949-3E8E-4466-B9C7-AB3567653909}" destId="{1D71CD9E-61E3-4417-99E0-4268A6BF80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8A052-5D10-4FFF-89CD-20DE9D163B74}">
      <dsp:nvSpPr>
        <dsp:cNvPr id="0" name=""/>
        <dsp:cNvSpPr/>
      </dsp:nvSpPr>
      <dsp:spPr>
        <a:xfrm>
          <a:off x="0" y="604"/>
          <a:ext cx="11233150" cy="1413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2A91C-71E5-4CBD-A54D-01B72AE31EDE}">
      <dsp:nvSpPr>
        <dsp:cNvPr id="0" name=""/>
        <dsp:cNvSpPr/>
      </dsp:nvSpPr>
      <dsp:spPr>
        <a:xfrm>
          <a:off x="427573" y="318633"/>
          <a:ext cx="777405" cy="777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E9370-CA04-495E-B139-1094D4D6385E}">
      <dsp:nvSpPr>
        <dsp:cNvPr id="0" name=""/>
        <dsp:cNvSpPr/>
      </dsp:nvSpPr>
      <dsp:spPr>
        <a:xfrm>
          <a:off x="1632551" y="604"/>
          <a:ext cx="9600598" cy="141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92" tIns="149592" rIns="149592" bIns="1495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Connecting Montgomery and Barrett reduction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Barrett multiplication</a:t>
          </a:r>
        </a:p>
      </dsp:txBody>
      <dsp:txXfrm>
        <a:off x="1632551" y="604"/>
        <a:ext cx="9600598" cy="1413464"/>
      </dsp:txXfrm>
    </dsp:sp>
    <dsp:sp modelId="{C0FD153E-2C9F-4458-B0E3-B4366B592ABE}">
      <dsp:nvSpPr>
        <dsp:cNvPr id="0" name=""/>
        <dsp:cNvSpPr/>
      </dsp:nvSpPr>
      <dsp:spPr>
        <a:xfrm>
          <a:off x="0" y="1767435"/>
          <a:ext cx="11233150" cy="1413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6C275-3BEC-43F6-847B-FC3AFE14B4DB}">
      <dsp:nvSpPr>
        <dsp:cNvPr id="0" name=""/>
        <dsp:cNvSpPr/>
      </dsp:nvSpPr>
      <dsp:spPr>
        <a:xfrm>
          <a:off x="427573" y="2085464"/>
          <a:ext cx="777405" cy="777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2B141-D26A-4913-AC84-951904874620}">
      <dsp:nvSpPr>
        <dsp:cNvPr id="0" name=""/>
        <dsp:cNvSpPr/>
      </dsp:nvSpPr>
      <dsp:spPr>
        <a:xfrm>
          <a:off x="1632551" y="1767435"/>
          <a:ext cx="9600598" cy="141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92" tIns="149592" rIns="149592" bIns="1495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AArch64 Neon implementation</a:t>
          </a:r>
        </a:p>
      </dsp:txBody>
      <dsp:txXfrm>
        <a:off x="1632551" y="1767435"/>
        <a:ext cx="9600598" cy="1413464"/>
      </dsp:txXfrm>
    </dsp:sp>
    <dsp:sp modelId="{C93C22EE-6C41-4F3D-AFDB-5A20543E238E}">
      <dsp:nvSpPr>
        <dsp:cNvPr id="0" name=""/>
        <dsp:cNvSpPr/>
      </dsp:nvSpPr>
      <dsp:spPr>
        <a:xfrm>
          <a:off x="0" y="3534266"/>
          <a:ext cx="11233150" cy="1413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679CF-17FC-4BF9-B739-9B8084AD59E9}">
      <dsp:nvSpPr>
        <dsp:cNvPr id="0" name=""/>
        <dsp:cNvSpPr/>
      </dsp:nvSpPr>
      <dsp:spPr>
        <a:xfrm>
          <a:off x="427573" y="3852295"/>
          <a:ext cx="777405" cy="777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1CD9E-61E3-4417-99E0-4268A6BF8023}">
      <dsp:nvSpPr>
        <dsp:cNvPr id="0" name=""/>
        <dsp:cNvSpPr/>
      </dsp:nvSpPr>
      <dsp:spPr>
        <a:xfrm>
          <a:off x="1632551" y="3534266"/>
          <a:ext cx="9600598" cy="141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92" tIns="149592" rIns="149592" bIns="1495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Results &amp; Outlook</a:t>
          </a:r>
        </a:p>
      </dsp:txBody>
      <dsp:txXfrm>
        <a:off x="1632551" y="3534266"/>
        <a:ext cx="9600598" cy="1413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9/16/22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0000"/>
              </a:spcBef>
            </a:pP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113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558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66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138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357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32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20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415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6243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618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DE32C43-10DC-6D45-AAC5-F6B8ED9985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2C92D88E-083D-134C-B52F-6CC5AF5C8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862004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D9E1612-4267-6F43-930F-DF8E7CAB8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34406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08BC2848-87C7-5746-A86D-C97090392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51516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8594450C-CCE5-4C47-B7F6-5DF70FFB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33419013-162D-4BDD-AC16-6FB09B4ABA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837EC294-C49C-4C3A-BABF-B2D2A7A1BD7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E6F91E-3035-4A27-A5FF-17345335D9E2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D1B7BE-89AC-4C75-842A-A79CED14C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26" name="Picture 2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4658932-99A6-4939-A47E-ED128B61B4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0CE4B0-C012-4749-9979-1162CD3DE2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A3E7683A-811A-47FE-B2A4-84E110B25A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423477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A9D52F9-F4FB-604C-AE0E-B3F3E21EB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90025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35BB36B-26D9-CC48-A566-5C9C23D3C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724209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7282D6DE-9D97-7745-84EE-EA25274FB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48436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CABF257-D0C0-1544-906B-AC14D2FC5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0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17EC1AF-A8B5-2F45-A7AE-01AAC58E5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49009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B94289A3-553B-644A-89FB-EA3DBA845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34942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5D5131B-4C51-1F44-B7F4-6CA8B239F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E0BBECD5-2D6F-1C43-88E2-767E0B284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073542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90F636D-CBAA-8945-AF38-B540288F4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5004707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322560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47994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3216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127449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58273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52142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79144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937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2E6ED93-C5DD-684E-B1BE-4080D175C8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54446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6030799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1120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7A746513-6692-3243-B29E-D98C47CC3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C5D5FE-AA87-2543-9668-41C15F717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Danke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谢谢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39449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78608EF5-2F4C-244E-AC12-3DDFFF373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F76491-53A4-BB43-9967-367CD179C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Danke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谢谢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7897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 err="1">
                <a:solidFill>
                  <a:schemeClr val="bg1"/>
                </a:solidFill>
              </a:rPr>
              <a:t>www.arm.com</a:t>
            </a:r>
            <a:r>
              <a:rPr lang="en-US" altLang="x-none" sz="120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0366987F-82C0-C846-95C5-9F4F6B959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5733849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 err="1">
                <a:solidFill>
                  <a:schemeClr val="bg1"/>
                </a:solidFill>
              </a:rPr>
              <a:t>www.arm.com</a:t>
            </a:r>
            <a:r>
              <a:rPr lang="en-US" altLang="x-none" sz="120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D48F6E6A-30B4-334B-B444-2815F9AD7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85615692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1 Column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34" b="6534"/>
          <a:stretch/>
        </p:blipFill>
        <p:spPr>
          <a:xfrm>
            <a:off x="-1" y="14984"/>
            <a:ext cx="12192001" cy="6858000"/>
          </a:xfrm>
          <a:prstGeom prst="rect">
            <a:avLst/>
          </a:prstGeom>
        </p:spPr>
      </p:pic>
      <p:sp>
        <p:nvSpPr>
          <p:cNvPr id="13" name="TextBox 26">
            <a:extLst>
              <a:ext uri="{FF2B5EF4-FFF2-40B4-BE49-F238E27FC236}">
                <a16:creationId xmlns:a16="http://schemas.microsoft.com/office/drawing/2014/main" id="{E77CB650-84A2-4645-AD20-C9EAC63D7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chemeClr val="accent6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accent6"/>
              </a:solidFill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030B885F-6B35-BD4C-9CF8-C89844B7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6410643"/>
            <a:ext cx="1956480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accent6"/>
                </a:solidFill>
              </a:rPr>
              <a:t>Confidential © 2020 Arm Limited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430669-EA49-1243-8802-88B7C7055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0167F7-6924-4C42-8372-D5D7CFFF38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2125" y="1173542"/>
            <a:ext cx="112204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C1DE"/>
              </a:buClr>
              <a:buFont typeface="Arial" charset="0"/>
              <a:buChar char="•"/>
              <a:defRPr sz="2200">
                <a:solidFill>
                  <a:schemeClr val="bg1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buClr>
                <a:srgbClr val="00C1DE"/>
              </a:buClr>
              <a:defRPr>
                <a:solidFill>
                  <a:schemeClr val="bg1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rgbClr val="00C1DE"/>
              </a:buClr>
              <a:defRPr>
                <a:solidFill>
                  <a:schemeClr val="bg1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buClr>
                <a:srgbClr val="00C1DE"/>
              </a:buClr>
              <a:defRPr>
                <a:solidFill>
                  <a:schemeClr val="bg1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rgbClr val="00C1DE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A9AB81-864C-7447-9AB1-572526164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8308" y="6387541"/>
            <a:ext cx="774267" cy="2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2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096783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rtex-A Partner One-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1674" y="1356360"/>
            <a:ext cx="6251621" cy="2301240"/>
          </a:xfrm>
        </p:spPr>
        <p:txBody>
          <a:bodyPr/>
          <a:lstStyle>
            <a:lvl1pPr marL="0" indent="0">
              <a:lnSpc>
                <a:spcPct val="88000"/>
              </a:lnSpc>
              <a:buFont typeface="Wingdings" panose="05000000000000000000" pitchFamily="2" charset="2"/>
              <a:buNone/>
              <a:defRPr sz="240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indent="0">
              <a:lnSpc>
                <a:spcPct val="88000"/>
              </a:lnSpc>
              <a:buNone/>
            </a:pPr>
            <a:r>
              <a:rPr lang="en-US" sz="1600" b="1"/>
              <a:t>Value Proposition statements</a:t>
            </a:r>
          </a:p>
          <a:p>
            <a:pPr>
              <a:lnSpc>
                <a:spcPct val="88000"/>
              </a:lnSpc>
            </a:pPr>
            <a:r>
              <a:rPr lang="en-GB" sz="1600"/>
              <a:t>Second level</a:t>
            </a:r>
          </a:p>
          <a:p>
            <a:pPr>
              <a:lnSpc>
                <a:spcPct val="88000"/>
              </a:lnSpc>
            </a:pPr>
            <a:r>
              <a:rPr lang="en-GB" sz="1600"/>
              <a:t>Third level</a:t>
            </a:r>
            <a:endParaRPr lang="en-US" sz="1600"/>
          </a:p>
          <a:p>
            <a:pPr marL="0" indent="0">
              <a:lnSpc>
                <a:spcPct val="88000"/>
              </a:lnSpc>
              <a:buNone/>
            </a:pPr>
            <a:endParaRPr lang="en-GB" sz="1600" b="1"/>
          </a:p>
          <a:p>
            <a:pPr marL="0" indent="0">
              <a:lnSpc>
                <a:spcPct val="88000"/>
              </a:lnSpc>
              <a:buNone/>
            </a:pPr>
            <a:r>
              <a:rPr lang="en-GB" sz="1600" b="1"/>
              <a:t>Value prop statement #2</a:t>
            </a:r>
          </a:p>
          <a:p>
            <a:pPr>
              <a:lnSpc>
                <a:spcPct val="88000"/>
              </a:lnSpc>
            </a:pPr>
            <a:r>
              <a:rPr lang="en-US" sz="1600"/>
              <a:t>Second level</a:t>
            </a:r>
          </a:p>
          <a:p>
            <a:pPr>
              <a:lnSpc>
                <a:spcPct val="88000"/>
              </a:lnSpc>
            </a:pPr>
            <a:r>
              <a:rPr lang="en-US" sz="1600"/>
              <a:t>Third level</a:t>
            </a:r>
          </a:p>
          <a:p>
            <a:pPr>
              <a:lnSpc>
                <a:spcPct val="88000"/>
              </a:lnSpc>
            </a:pPr>
            <a:endParaRPr lang="en-US" sz="1600"/>
          </a:p>
          <a:p>
            <a:pPr>
              <a:lnSpc>
                <a:spcPct val="88000"/>
              </a:lnSpc>
            </a:pPr>
            <a:r>
              <a:rPr lang="en-US" sz="1600"/>
              <a:t>Key Feature</a:t>
            </a:r>
          </a:p>
          <a:p>
            <a:pPr>
              <a:lnSpc>
                <a:spcPct val="88000"/>
              </a:lnSpc>
            </a:pPr>
            <a:endParaRPr lang="en-US" sz="1600" b="1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Edit Title[Core: One-Line Value Proposition]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2457" y="1197429"/>
            <a:ext cx="914638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47360" y="6157610"/>
            <a:ext cx="3755855" cy="612843"/>
          </a:xfrm>
        </p:spPr>
        <p:txBody>
          <a:bodyPr/>
          <a:lstStyle>
            <a:lvl1pPr marL="0" indent="0">
              <a:buNone/>
              <a:defRPr sz="900" baseline="0"/>
            </a:lvl1pPr>
            <a:lvl2pPr marL="538116" indent="0">
              <a:buNone/>
              <a:defRPr sz="1100"/>
            </a:lvl2pPr>
            <a:lvl3pPr marL="538116" indent="0">
              <a:buNone/>
              <a:defRPr sz="1100"/>
            </a:lvl3pPr>
            <a:lvl4pPr marL="538116" indent="0">
              <a:buNone/>
              <a:defRPr sz="1100"/>
            </a:lvl4pPr>
            <a:lvl5pPr marL="538116" indent="0">
              <a:buNone/>
              <a:defRPr sz="1100"/>
            </a:lvl5pPr>
          </a:lstStyle>
          <a:p>
            <a:pPr lvl="0"/>
            <a:r>
              <a:rPr lang="en-US"/>
              <a:t>Small print for PPA table (</a:t>
            </a:r>
            <a:r>
              <a:rPr lang="en-US" err="1"/>
              <a:t>eg</a:t>
            </a:r>
            <a:r>
              <a:rPr lang="en-US"/>
              <a:t> TT, SSG, 0.9V etc..)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473539" y="5933877"/>
            <a:ext cx="6269490" cy="5609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Timing</a:t>
            </a:r>
            <a:endParaRPr lang="en-GB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7020801" y="1371602"/>
            <a:ext cx="4847721" cy="22783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picture here to show configuration</a:t>
            </a:r>
            <a:endParaRPr lang="en-GB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9" hasCustomPrompt="1"/>
          </p:nvPr>
        </p:nvSpPr>
        <p:spPr>
          <a:xfrm>
            <a:off x="7027470" y="3779522"/>
            <a:ext cx="4870448" cy="2346643"/>
          </a:xfrm>
        </p:spPr>
        <p:txBody>
          <a:bodyPr/>
          <a:lstStyle/>
          <a:p>
            <a:pPr lvl="0"/>
            <a:r>
              <a:rPr lang="en-US"/>
              <a:t>Add PPA table here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0" hasCustomPrompt="1"/>
          </p:nvPr>
        </p:nvSpPr>
        <p:spPr>
          <a:xfrm>
            <a:off x="472562" y="3763965"/>
            <a:ext cx="6272894" cy="2087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Benchmark chart. Topic should be bold, 1line only. Please use topic to specify which core is perf, etc relative to – for e.g. Cortex-A53 vs Cortex-A7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36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812FE35-0376-054E-A535-66C3377FC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4DA5D738-971E-435A-AE55-D9714D0C0C0C}"/>
              </a:ext>
            </a:extLst>
          </p:cNvPr>
          <p:cNvGrpSpPr>
            <a:grpSpLocks/>
          </p:cNvGrpSpPr>
          <p:nvPr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E83F10-D94E-4F5D-8D0D-DD0B1AAA52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418CD1-FB8E-435C-A988-ADADA0FF9B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093081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rtex-A One-Pager Core Intro - Concept c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1698" y="1197462"/>
            <a:ext cx="6251621" cy="4580801"/>
          </a:xfrm>
        </p:spPr>
        <p:txBody>
          <a:bodyPr/>
          <a:lstStyle>
            <a:lvl1pPr marL="0" indent="0">
              <a:lnSpc>
                <a:spcPct val="88000"/>
              </a:lnSpc>
              <a:buFont typeface="Wingdings" panose="05000000000000000000" pitchFamily="2" charset="2"/>
              <a:buNone/>
              <a:defRPr sz="240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indent="0">
              <a:lnSpc>
                <a:spcPct val="88000"/>
              </a:lnSpc>
              <a:buNone/>
            </a:pPr>
            <a:r>
              <a:rPr lang="en-US" sz="1600" b="1"/>
              <a:t>Value Proposition statements</a:t>
            </a:r>
          </a:p>
          <a:p>
            <a:pPr>
              <a:lnSpc>
                <a:spcPct val="88000"/>
              </a:lnSpc>
            </a:pPr>
            <a:r>
              <a:rPr lang="en-GB" sz="1600"/>
              <a:t>Second level</a:t>
            </a:r>
          </a:p>
          <a:p>
            <a:pPr>
              <a:lnSpc>
                <a:spcPct val="88000"/>
              </a:lnSpc>
            </a:pPr>
            <a:r>
              <a:rPr lang="en-GB" sz="1600"/>
              <a:t>Third level</a:t>
            </a:r>
            <a:endParaRPr lang="en-US" sz="1600"/>
          </a:p>
          <a:p>
            <a:pPr marL="0" indent="0">
              <a:lnSpc>
                <a:spcPct val="88000"/>
              </a:lnSpc>
              <a:buNone/>
            </a:pPr>
            <a:endParaRPr lang="en-GB" sz="1600" b="1"/>
          </a:p>
          <a:p>
            <a:pPr marL="0" indent="0">
              <a:lnSpc>
                <a:spcPct val="88000"/>
              </a:lnSpc>
              <a:buNone/>
            </a:pPr>
            <a:r>
              <a:rPr lang="en-GB" sz="1600" b="1"/>
              <a:t>Value prop statement #2</a:t>
            </a:r>
          </a:p>
          <a:p>
            <a:pPr>
              <a:lnSpc>
                <a:spcPct val="88000"/>
              </a:lnSpc>
            </a:pPr>
            <a:r>
              <a:rPr lang="en-US" sz="1600"/>
              <a:t>Second level</a:t>
            </a:r>
          </a:p>
          <a:p>
            <a:pPr>
              <a:lnSpc>
                <a:spcPct val="88000"/>
              </a:lnSpc>
            </a:pPr>
            <a:r>
              <a:rPr lang="en-US" sz="1600"/>
              <a:t>Third level</a:t>
            </a:r>
          </a:p>
          <a:p>
            <a:pPr>
              <a:lnSpc>
                <a:spcPct val="88000"/>
              </a:lnSpc>
            </a:pPr>
            <a:endParaRPr lang="en-US" sz="1600" b="1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Edit Title[Core: One-Line Value Proposition]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2506" y="1197429"/>
            <a:ext cx="914638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pPr defTabSz="456901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61450" y="1197461"/>
            <a:ext cx="4602380" cy="2469899"/>
          </a:xfrm>
        </p:spPr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7132234" y="4037030"/>
            <a:ext cx="4621842" cy="2081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Chart/Table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473563" y="5933925"/>
            <a:ext cx="6269490" cy="5609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Timing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122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1D7CA4-0A2E-4E14-B687-CE9B916FC1E2}"/>
              </a:ext>
            </a:extLst>
          </p:cNvPr>
          <p:cNvCxnSpPr>
            <a:cxnSpLocks/>
          </p:cNvCxnSpPr>
          <p:nvPr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6341534" y="2362483"/>
            <a:ext cx="5331354" cy="3605212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819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E181728-95E0-D942-934C-22837439CA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437A559-6F71-E24B-8877-CF29E1842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B13CEFF-559B-FB4C-A2FE-263C6B46C7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  <p:pic>
        <p:nvPicPr>
          <p:cNvPr id="4098" name="Picture 2" descr="Academia Sinica Website">
            <a:extLst>
              <a:ext uri="{FF2B5EF4-FFF2-40B4-BE49-F238E27FC236}">
                <a16:creationId xmlns:a16="http://schemas.microsoft.com/office/drawing/2014/main" id="{17979F8D-40B0-568B-396A-8A5EDF5589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3" y="1051959"/>
            <a:ext cx="2540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4023BA9-1025-B342-8C96-782CC118D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7F8A816-849A-F64A-9212-F0A7C735F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66775FA-2E3A-3B47-AC4A-682D27F221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2CF2F3-D508-734C-A803-AEC0A192B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9FBE488-91F7-1942-A89D-FB17FE084C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DDBD7D5-08A7-D64A-8871-2D7A78BACF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B5A3F7D-62C2-2F4F-A74E-62524C8DDF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tx2"/>
                </a:solidFill>
              </a:rPr>
              <a:t>© 2022 Arm</a:t>
            </a:r>
            <a:endParaRPr lang="en-US" alt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F3F483E-C28F-8C43-8AF4-54DEBAF1D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  <p:pic>
        <p:nvPicPr>
          <p:cNvPr id="8" name="Picture 2" descr="Academia Sinica Website">
            <a:extLst>
              <a:ext uri="{FF2B5EF4-FFF2-40B4-BE49-F238E27FC236}">
                <a16:creationId xmlns:a16="http://schemas.microsoft.com/office/drawing/2014/main" id="{546B0FDD-79FF-ACE0-5F6A-2FB273987C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32" y="1051959"/>
            <a:ext cx="2540000" cy="762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8F84B417-FBBD-D54C-B0DE-4D62AABBD4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0BF6488-6104-D74D-BDA7-9A5F46DE19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Danke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谢谢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1BE84E2F-085C-6E4E-8174-736F84DE3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0E328-7BED-1141-A027-0EEE09BB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Danke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谢谢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  <p:pic>
        <p:nvPicPr>
          <p:cNvPr id="8" name="Picture 2" descr="Academia Sinica Website">
            <a:extLst>
              <a:ext uri="{FF2B5EF4-FFF2-40B4-BE49-F238E27FC236}">
                <a16:creationId xmlns:a16="http://schemas.microsoft.com/office/drawing/2014/main" id="{80CBF668-09DD-586A-30BB-218DE2C665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32" y="1051959"/>
            <a:ext cx="2540000" cy="762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 err="1">
                <a:solidFill>
                  <a:schemeClr val="bg1"/>
                </a:solidFill>
              </a:rPr>
              <a:t>www.arm.com</a:t>
            </a:r>
            <a:r>
              <a:rPr lang="en-US" altLang="x-none" sz="120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1652C07E-440A-CE41-9DBD-125723A40F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 err="1">
                <a:solidFill>
                  <a:schemeClr val="bg1"/>
                </a:solidFill>
              </a:rPr>
              <a:t>www.arm.com</a:t>
            </a:r>
            <a:r>
              <a:rPr lang="en-US" altLang="x-none" sz="120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44AAC8C6-29C1-9742-B973-511F8707F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</p:spTree>
    <p:extLst>
      <p:ext uri="{BB962C8B-B14F-4D97-AF65-F5344CB8AC3E}">
        <p14:creationId xmlns:p14="http://schemas.microsoft.com/office/powerpoint/2010/main" val="15306071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44A0A8-CF61-DF43-BBD7-237CF98F7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</p:spTree>
    <p:extLst>
      <p:ext uri="{BB962C8B-B14F-4D97-AF65-F5344CB8AC3E}">
        <p14:creationId xmlns:p14="http://schemas.microsoft.com/office/powerpoint/2010/main" val="12171846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4C22E88A-BD61-A14C-993E-61F66B65C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</p:spTree>
    <p:extLst>
      <p:ext uri="{BB962C8B-B14F-4D97-AF65-F5344CB8AC3E}">
        <p14:creationId xmlns:p14="http://schemas.microsoft.com/office/powerpoint/2010/main" val="26044340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8DA9D4BF-473B-6E4A-87B6-9A27105D8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</p:spTree>
    <p:extLst>
      <p:ext uri="{BB962C8B-B14F-4D97-AF65-F5344CB8AC3E}">
        <p14:creationId xmlns:p14="http://schemas.microsoft.com/office/powerpoint/2010/main" val="15622129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08217404-308B-984E-AE8B-690252E7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</p:spTree>
    <p:extLst>
      <p:ext uri="{BB962C8B-B14F-4D97-AF65-F5344CB8AC3E}">
        <p14:creationId xmlns:p14="http://schemas.microsoft.com/office/powerpoint/2010/main" val="2337279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9085D3F1-B2B9-C144-8199-AB16514FD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7304169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18AFCD34-5812-5947-A305-A4E3AFEC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7108882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4ADABB0-FA68-DF43-A96A-1DF72122B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973421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9CE6FE22-85B0-6543-BFEA-4EE8644F5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639167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FCEEB435-8B36-4144-8E92-92682FE106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2EAB5DD7-9693-DC49-A5A8-71D40AA21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5366872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6754699-B343-5642-AC81-8BE60DB65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480242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7050E55-584B-0942-B73D-632CECD4B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7427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1F8F0FC-8169-D847-B0D1-9E7CDFA8B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53031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2C92D88E-083D-134C-B52F-6CC5AF5C8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862004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D9E1612-4267-6F43-930F-DF8E7CAB8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34406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08BC2848-87C7-5746-A86D-C97090392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51516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8594450C-CCE5-4C47-B7F6-5DF70FFB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33419013-162D-4BDD-AC16-6FB09B4ABA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837EC294-C49C-4C3A-BABF-B2D2A7A1BD7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E6F91E-3035-4A27-A5FF-17345335D9E2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D1B7BE-89AC-4C75-842A-A79CED14C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26" name="Picture 2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4658932-99A6-4939-A47E-ED128B61B4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0CE4B0-C012-4749-9979-1162CD3DE2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A3E7683A-811A-47FE-B2A4-84E110B25A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423477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A9D52F9-F4FB-604C-AE0E-B3F3E21EB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90025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35BB36B-26D9-CC48-A566-5C9C23D3C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724209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EE727D9-9D95-154F-8EEF-D353686DEB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7282D6DE-9D97-7745-84EE-EA25274FB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48436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CABF257-D0C0-1544-906B-AC14D2FC5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0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17EC1AF-A8B5-2F45-A7AE-01AAC58E5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49009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B94289A3-553B-644A-89FB-EA3DBA845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</p:spTree>
    <p:extLst>
      <p:ext uri="{BB962C8B-B14F-4D97-AF65-F5344CB8AC3E}">
        <p14:creationId xmlns:p14="http://schemas.microsoft.com/office/powerpoint/2010/main" val="33494215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E0BBECD5-2D6F-1C43-88E2-767E0B284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</p:spTree>
    <p:extLst>
      <p:ext uri="{BB962C8B-B14F-4D97-AF65-F5344CB8AC3E}">
        <p14:creationId xmlns:p14="http://schemas.microsoft.com/office/powerpoint/2010/main" val="3073542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90F636D-CBAA-8945-AF38-B540288F4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</p:spTree>
    <p:extLst>
      <p:ext uri="{BB962C8B-B14F-4D97-AF65-F5344CB8AC3E}">
        <p14:creationId xmlns:p14="http://schemas.microsoft.com/office/powerpoint/2010/main" val="35004707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32256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4799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321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127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7C82C88-5520-304D-9044-627C10A67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58273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5214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7914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9371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54446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603079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11204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7A746513-6692-3243-B29E-D98C47CC3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C5D5FE-AA87-2543-9668-41C15F717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Danke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谢谢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3944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78608EF5-2F4C-244E-AC12-3DDFFF373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F76491-53A4-BB43-9967-367CD179C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Danke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谢谢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7897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 err="1">
                <a:solidFill>
                  <a:schemeClr val="bg1"/>
                </a:solidFill>
              </a:rPr>
              <a:t>www.arm.com</a:t>
            </a:r>
            <a:r>
              <a:rPr lang="en-US" altLang="x-none" sz="120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0366987F-82C0-C846-95C5-9F4F6B959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</p:spTree>
    <p:extLst>
      <p:ext uri="{BB962C8B-B14F-4D97-AF65-F5344CB8AC3E}">
        <p14:creationId xmlns:p14="http://schemas.microsoft.com/office/powerpoint/2010/main" val="3573384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3FB50C7-839A-F84D-ADC0-26A88F1AF6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 err="1">
                <a:solidFill>
                  <a:schemeClr val="bg1"/>
                </a:solidFill>
              </a:rPr>
              <a:t>www.arm.com</a:t>
            </a:r>
            <a:r>
              <a:rPr lang="en-US" altLang="x-none" sz="120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D48F6E6A-30B4-334B-B444-2815F9AD7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2022 Arm</a:t>
            </a:r>
          </a:p>
        </p:txBody>
      </p:sp>
    </p:spTree>
    <p:extLst>
      <p:ext uri="{BB962C8B-B14F-4D97-AF65-F5344CB8AC3E}">
        <p14:creationId xmlns:p14="http://schemas.microsoft.com/office/powerpoint/2010/main" val="18561569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1 Column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34" b="6534"/>
          <a:stretch/>
        </p:blipFill>
        <p:spPr>
          <a:xfrm>
            <a:off x="-1" y="14984"/>
            <a:ext cx="12192001" cy="6858000"/>
          </a:xfrm>
          <a:prstGeom prst="rect">
            <a:avLst/>
          </a:prstGeom>
        </p:spPr>
      </p:pic>
      <p:sp>
        <p:nvSpPr>
          <p:cNvPr id="13" name="TextBox 26">
            <a:extLst>
              <a:ext uri="{FF2B5EF4-FFF2-40B4-BE49-F238E27FC236}">
                <a16:creationId xmlns:a16="http://schemas.microsoft.com/office/drawing/2014/main" id="{E77CB650-84A2-4645-AD20-C9EAC63D7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chemeClr val="accent6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accent6"/>
              </a:solidFill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030B885F-6B35-BD4C-9CF8-C89844B7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6410643"/>
            <a:ext cx="1956480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accent6"/>
                </a:solidFill>
              </a:rPr>
              <a:t>Confidential © 2020 Arm Limited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430669-EA49-1243-8802-88B7C7055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0167F7-6924-4C42-8372-D5D7CFFF38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2125" y="1173542"/>
            <a:ext cx="112204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C1DE"/>
              </a:buClr>
              <a:buFont typeface="Arial" charset="0"/>
              <a:buChar char="•"/>
              <a:defRPr sz="2200">
                <a:solidFill>
                  <a:schemeClr val="bg1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buClr>
                <a:srgbClr val="00C1DE"/>
              </a:buClr>
              <a:defRPr>
                <a:solidFill>
                  <a:schemeClr val="bg1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rgbClr val="00C1DE"/>
              </a:buClr>
              <a:defRPr>
                <a:solidFill>
                  <a:schemeClr val="bg1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buClr>
                <a:srgbClr val="00C1DE"/>
              </a:buClr>
              <a:defRPr>
                <a:solidFill>
                  <a:schemeClr val="bg1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rgbClr val="00C1DE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A9AB81-864C-7447-9AB1-572526164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8308" y="6387541"/>
            <a:ext cx="774267" cy="2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2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09678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rtex-A Partner One-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1674" y="1356360"/>
            <a:ext cx="6251621" cy="2301240"/>
          </a:xfrm>
        </p:spPr>
        <p:txBody>
          <a:bodyPr/>
          <a:lstStyle>
            <a:lvl1pPr marL="0" indent="0">
              <a:lnSpc>
                <a:spcPct val="88000"/>
              </a:lnSpc>
              <a:buFont typeface="Wingdings" panose="05000000000000000000" pitchFamily="2" charset="2"/>
              <a:buNone/>
              <a:defRPr sz="240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indent="0">
              <a:lnSpc>
                <a:spcPct val="88000"/>
              </a:lnSpc>
              <a:buNone/>
            </a:pPr>
            <a:r>
              <a:rPr lang="en-US" sz="1600" b="1"/>
              <a:t>Value Proposition statements</a:t>
            </a:r>
          </a:p>
          <a:p>
            <a:pPr>
              <a:lnSpc>
                <a:spcPct val="88000"/>
              </a:lnSpc>
            </a:pPr>
            <a:r>
              <a:rPr lang="en-GB" sz="1600"/>
              <a:t>Second level</a:t>
            </a:r>
          </a:p>
          <a:p>
            <a:pPr>
              <a:lnSpc>
                <a:spcPct val="88000"/>
              </a:lnSpc>
            </a:pPr>
            <a:r>
              <a:rPr lang="en-GB" sz="1600"/>
              <a:t>Third level</a:t>
            </a:r>
            <a:endParaRPr lang="en-US" sz="1600"/>
          </a:p>
          <a:p>
            <a:pPr marL="0" indent="0">
              <a:lnSpc>
                <a:spcPct val="88000"/>
              </a:lnSpc>
              <a:buNone/>
            </a:pPr>
            <a:endParaRPr lang="en-GB" sz="1600" b="1"/>
          </a:p>
          <a:p>
            <a:pPr marL="0" indent="0">
              <a:lnSpc>
                <a:spcPct val="88000"/>
              </a:lnSpc>
              <a:buNone/>
            </a:pPr>
            <a:r>
              <a:rPr lang="en-GB" sz="1600" b="1"/>
              <a:t>Value prop statement #2</a:t>
            </a:r>
          </a:p>
          <a:p>
            <a:pPr>
              <a:lnSpc>
                <a:spcPct val="88000"/>
              </a:lnSpc>
            </a:pPr>
            <a:r>
              <a:rPr lang="en-US" sz="1600"/>
              <a:t>Second level</a:t>
            </a:r>
          </a:p>
          <a:p>
            <a:pPr>
              <a:lnSpc>
                <a:spcPct val="88000"/>
              </a:lnSpc>
            </a:pPr>
            <a:r>
              <a:rPr lang="en-US" sz="1600"/>
              <a:t>Third level</a:t>
            </a:r>
          </a:p>
          <a:p>
            <a:pPr>
              <a:lnSpc>
                <a:spcPct val="88000"/>
              </a:lnSpc>
            </a:pPr>
            <a:endParaRPr lang="en-US" sz="1600"/>
          </a:p>
          <a:p>
            <a:pPr>
              <a:lnSpc>
                <a:spcPct val="88000"/>
              </a:lnSpc>
            </a:pPr>
            <a:r>
              <a:rPr lang="en-US" sz="1600"/>
              <a:t>Key Feature</a:t>
            </a:r>
          </a:p>
          <a:p>
            <a:pPr>
              <a:lnSpc>
                <a:spcPct val="88000"/>
              </a:lnSpc>
            </a:pPr>
            <a:endParaRPr lang="en-US" sz="1600" b="1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Edit Title[Core: One-Line Value Proposition]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2457" y="1197429"/>
            <a:ext cx="914638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47360" y="6157610"/>
            <a:ext cx="3755855" cy="612843"/>
          </a:xfrm>
        </p:spPr>
        <p:txBody>
          <a:bodyPr/>
          <a:lstStyle>
            <a:lvl1pPr marL="0" indent="0">
              <a:buNone/>
              <a:defRPr sz="900" baseline="0"/>
            </a:lvl1pPr>
            <a:lvl2pPr marL="538116" indent="0">
              <a:buNone/>
              <a:defRPr sz="1100"/>
            </a:lvl2pPr>
            <a:lvl3pPr marL="538116" indent="0">
              <a:buNone/>
              <a:defRPr sz="1100"/>
            </a:lvl3pPr>
            <a:lvl4pPr marL="538116" indent="0">
              <a:buNone/>
              <a:defRPr sz="1100"/>
            </a:lvl4pPr>
            <a:lvl5pPr marL="538116" indent="0">
              <a:buNone/>
              <a:defRPr sz="1100"/>
            </a:lvl5pPr>
          </a:lstStyle>
          <a:p>
            <a:pPr lvl="0"/>
            <a:r>
              <a:rPr lang="en-US"/>
              <a:t>Small print for PPA table (</a:t>
            </a:r>
            <a:r>
              <a:rPr lang="en-US" err="1"/>
              <a:t>eg</a:t>
            </a:r>
            <a:r>
              <a:rPr lang="en-US"/>
              <a:t> TT, SSG, 0.9V etc..)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473539" y="5933877"/>
            <a:ext cx="6269490" cy="5609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Timing</a:t>
            </a:r>
            <a:endParaRPr lang="en-GB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7020801" y="1371602"/>
            <a:ext cx="4847721" cy="22783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picture here to show configuration</a:t>
            </a:r>
            <a:endParaRPr lang="en-GB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9" hasCustomPrompt="1"/>
          </p:nvPr>
        </p:nvSpPr>
        <p:spPr>
          <a:xfrm>
            <a:off x="7027470" y="3779522"/>
            <a:ext cx="4870448" cy="2346643"/>
          </a:xfrm>
        </p:spPr>
        <p:txBody>
          <a:bodyPr/>
          <a:lstStyle/>
          <a:p>
            <a:pPr lvl="0"/>
            <a:r>
              <a:rPr lang="en-US"/>
              <a:t>Add PPA table here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0" hasCustomPrompt="1"/>
          </p:nvPr>
        </p:nvSpPr>
        <p:spPr>
          <a:xfrm>
            <a:off x="472562" y="3763965"/>
            <a:ext cx="6272894" cy="2087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Benchmark chart. Topic should be bold, 1line only. Please use topic to specify which core is perf, etc relative to – for e.g. Cortex-A53 vs Cortex-A7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3693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4DA5D738-971E-435A-AE55-D9714D0C0C0C}"/>
              </a:ext>
            </a:extLst>
          </p:cNvPr>
          <p:cNvGrpSpPr>
            <a:grpSpLocks/>
          </p:cNvGrpSpPr>
          <p:nvPr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E83F10-D94E-4F5D-8D0D-DD0B1AAA52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418CD1-FB8E-435C-A988-ADADA0FF9B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09308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rtex-A One-Pager Core Intro - Concept c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1698" y="1197462"/>
            <a:ext cx="6251621" cy="4580801"/>
          </a:xfrm>
        </p:spPr>
        <p:txBody>
          <a:bodyPr/>
          <a:lstStyle>
            <a:lvl1pPr marL="0" indent="0">
              <a:lnSpc>
                <a:spcPct val="88000"/>
              </a:lnSpc>
              <a:buFont typeface="Wingdings" panose="05000000000000000000" pitchFamily="2" charset="2"/>
              <a:buNone/>
              <a:defRPr sz="2400" baseline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indent="0">
              <a:lnSpc>
                <a:spcPct val="88000"/>
              </a:lnSpc>
              <a:buNone/>
            </a:pPr>
            <a:r>
              <a:rPr lang="en-US" sz="1600" b="1"/>
              <a:t>Value Proposition statements</a:t>
            </a:r>
          </a:p>
          <a:p>
            <a:pPr>
              <a:lnSpc>
                <a:spcPct val="88000"/>
              </a:lnSpc>
            </a:pPr>
            <a:r>
              <a:rPr lang="en-GB" sz="1600"/>
              <a:t>Second level</a:t>
            </a:r>
          </a:p>
          <a:p>
            <a:pPr>
              <a:lnSpc>
                <a:spcPct val="88000"/>
              </a:lnSpc>
            </a:pPr>
            <a:r>
              <a:rPr lang="en-GB" sz="1600"/>
              <a:t>Third level</a:t>
            </a:r>
            <a:endParaRPr lang="en-US" sz="1600"/>
          </a:p>
          <a:p>
            <a:pPr marL="0" indent="0">
              <a:lnSpc>
                <a:spcPct val="88000"/>
              </a:lnSpc>
              <a:buNone/>
            </a:pPr>
            <a:endParaRPr lang="en-GB" sz="1600" b="1"/>
          </a:p>
          <a:p>
            <a:pPr marL="0" indent="0">
              <a:lnSpc>
                <a:spcPct val="88000"/>
              </a:lnSpc>
              <a:buNone/>
            </a:pPr>
            <a:r>
              <a:rPr lang="en-GB" sz="1600" b="1"/>
              <a:t>Value prop statement #2</a:t>
            </a:r>
          </a:p>
          <a:p>
            <a:pPr>
              <a:lnSpc>
                <a:spcPct val="88000"/>
              </a:lnSpc>
            </a:pPr>
            <a:r>
              <a:rPr lang="en-US" sz="1600"/>
              <a:t>Second level</a:t>
            </a:r>
          </a:p>
          <a:p>
            <a:pPr>
              <a:lnSpc>
                <a:spcPct val="88000"/>
              </a:lnSpc>
            </a:pPr>
            <a:r>
              <a:rPr lang="en-US" sz="1600"/>
              <a:t>Third level</a:t>
            </a:r>
          </a:p>
          <a:p>
            <a:pPr>
              <a:lnSpc>
                <a:spcPct val="88000"/>
              </a:lnSpc>
            </a:pPr>
            <a:endParaRPr lang="en-US" sz="1600" b="1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Edit Title[Core: One-Line Value Proposition]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2506" y="1197429"/>
            <a:ext cx="914638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pPr defTabSz="456901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61450" y="1197461"/>
            <a:ext cx="4602380" cy="2469899"/>
          </a:xfrm>
        </p:spPr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7132234" y="4037030"/>
            <a:ext cx="4621842" cy="2081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Chart/Table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473563" y="5933925"/>
            <a:ext cx="6269490" cy="5609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Timing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122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1D7CA4-0A2E-4E14-B687-CE9B916FC1E2}"/>
              </a:ext>
            </a:extLst>
          </p:cNvPr>
          <p:cNvCxnSpPr>
            <a:cxnSpLocks/>
          </p:cNvCxnSpPr>
          <p:nvPr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6341534" y="2362483"/>
            <a:ext cx="5331354" cy="3605212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81914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44AAC8C6-29C1-9742-B973-511F8707F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53060710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44A0A8-CF61-DF43-BBD7-237CF98F7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171846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4C22E88A-BD61-A14C-993E-61F66B65C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60443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05CEBE1-EDEA-1145-9184-E339DB2CD8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2"/>
                </a:solidFill>
              </a:rPr>
              <a:t>© 2022 Arm</a:t>
            </a:r>
            <a:endParaRPr lang="en-US" alt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8DA9D4BF-473B-6E4A-87B6-9A27105D8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5622129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08217404-308B-984E-AE8B-690252E7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3372791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9085D3F1-B2B9-C144-8199-AB16514FD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73041697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18AFCD34-5812-5947-A305-A4E3AFEC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71088828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4ADABB0-FA68-DF43-A96A-1DF72122B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973421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9CE6FE22-85B0-6543-BFEA-4EE8644F5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6391677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2EAB5DD7-9693-DC49-A5A8-71D40AA21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53668723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6754699-B343-5642-AC81-8BE60DB65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480242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7050E55-584B-0942-B73D-632CECD4B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7427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1F8F0FC-8169-D847-B0D1-9E7CDFA8B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53031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9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8.xml"/><Relationship Id="rId47" Type="http://schemas.openxmlformats.org/officeDocument/2006/relationships/theme" Target="../theme/theme3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17.xml"/><Relationship Id="rId44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rgbClr val="7F7F7F"/>
                </a:solidFill>
              </a:rPr>
              <a:t>© 2022 Arm</a:t>
            </a:r>
            <a:endParaRPr lang="en-US" altLang="en-US" sz="1000">
              <a:solidFill>
                <a:srgbClr val="7F7F7F"/>
              </a:solidFill>
            </a:endParaRPr>
          </a:p>
        </p:txBody>
      </p:sp>
      <p:pic>
        <p:nvPicPr>
          <p:cNvPr id="8" name="Picture 2" descr="Academia Sinica Website">
            <a:extLst>
              <a:ext uri="{FF2B5EF4-FFF2-40B4-BE49-F238E27FC236}">
                <a16:creationId xmlns:a16="http://schemas.microsoft.com/office/drawing/2014/main" id="{B1278C0C-EC08-A4A6-7EAD-CDC4D64E75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346" y="6273846"/>
            <a:ext cx="1655913" cy="49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A7E59556-53BD-2347-8678-0ACA8E077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rgbClr val="7F7F7F"/>
                </a:solidFill>
              </a:rPr>
              <a:t>Confidential © 2022 Arm</a:t>
            </a:r>
          </a:p>
        </p:txBody>
      </p:sp>
    </p:spTree>
    <p:extLst>
      <p:ext uri="{BB962C8B-B14F-4D97-AF65-F5344CB8AC3E}">
        <p14:creationId xmlns:p14="http://schemas.microsoft.com/office/powerpoint/2010/main" val="53669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A7E59556-53BD-2347-8678-0ACA8E077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rgbClr val="7F7F7F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3669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40" r:id="rId1"/>
    <p:sldLayoutId id="2147485541" r:id="rId2"/>
    <p:sldLayoutId id="2147485542" r:id="rId3"/>
    <p:sldLayoutId id="2147485543" r:id="rId4"/>
    <p:sldLayoutId id="2147485544" r:id="rId5"/>
    <p:sldLayoutId id="2147485545" r:id="rId6"/>
    <p:sldLayoutId id="2147485546" r:id="rId7"/>
    <p:sldLayoutId id="2147485547" r:id="rId8"/>
    <p:sldLayoutId id="2147485548" r:id="rId9"/>
    <p:sldLayoutId id="2147485549" r:id="rId10"/>
    <p:sldLayoutId id="2147485550" r:id="rId11"/>
    <p:sldLayoutId id="2147485551" r:id="rId12"/>
    <p:sldLayoutId id="2147485552" r:id="rId13"/>
    <p:sldLayoutId id="2147485553" r:id="rId14"/>
    <p:sldLayoutId id="2147485554" r:id="rId15"/>
    <p:sldLayoutId id="2147485555" r:id="rId16"/>
    <p:sldLayoutId id="2147485556" r:id="rId17"/>
    <p:sldLayoutId id="2147485557" r:id="rId18"/>
    <p:sldLayoutId id="2147485558" r:id="rId19"/>
    <p:sldLayoutId id="2147485559" r:id="rId20"/>
    <p:sldLayoutId id="2147485560" r:id="rId21"/>
    <p:sldLayoutId id="2147485561" r:id="rId22"/>
    <p:sldLayoutId id="2147485562" r:id="rId23"/>
    <p:sldLayoutId id="2147485563" r:id="rId24"/>
    <p:sldLayoutId id="2147485564" r:id="rId25"/>
    <p:sldLayoutId id="2147485565" r:id="rId26"/>
    <p:sldLayoutId id="2147485566" r:id="rId27"/>
    <p:sldLayoutId id="2147485567" r:id="rId28"/>
    <p:sldLayoutId id="2147485568" r:id="rId29"/>
    <p:sldLayoutId id="2147485569" r:id="rId30"/>
    <p:sldLayoutId id="2147485570" r:id="rId31"/>
    <p:sldLayoutId id="2147485571" r:id="rId32"/>
    <p:sldLayoutId id="2147485572" r:id="rId33"/>
    <p:sldLayoutId id="2147485573" r:id="rId34"/>
    <p:sldLayoutId id="2147485574" r:id="rId35"/>
    <p:sldLayoutId id="2147485575" r:id="rId36"/>
    <p:sldLayoutId id="2147485576" r:id="rId37"/>
    <p:sldLayoutId id="2147485577" r:id="rId38"/>
    <p:sldLayoutId id="2147485578" r:id="rId39"/>
    <p:sldLayoutId id="2147485579" r:id="rId40"/>
    <p:sldLayoutId id="2147485580" r:id="rId41"/>
    <p:sldLayoutId id="2147485581" r:id="rId42"/>
    <p:sldLayoutId id="2147485582" r:id="rId43"/>
    <p:sldLayoutId id="2147485583" r:id="rId44"/>
    <p:sldLayoutId id="2147485584" r:id="rId45"/>
    <p:sldLayoutId id="2147485585" r:id="rId46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github.com/vincentvbh/NTTs_with_Armv7-M_Armv7E-M_Armv8-A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21/561" TargetMode="External"/><Relationship Id="rId2" Type="http://schemas.openxmlformats.org/officeDocument/2006/relationships/hyperlink" Target="https://csrc.nist.gov/CSRC/media/Events/third-pqc-standardization-conference/documents/accepted-papers/nguyen-optimized-software-gmu-pqc2021.pdf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994E03-22A2-714D-868B-4B0633D926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9373" y="4676070"/>
            <a:ext cx="6929965" cy="852460"/>
          </a:xfrm>
        </p:spPr>
        <p:txBody>
          <a:bodyPr/>
          <a:lstStyle/>
          <a:p>
            <a:r>
              <a:rPr lang="en-US" u="sng">
                <a:cs typeface="Calibri"/>
              </a:rPr>
              <a:t>Hanno Becker</a:t>
            </a:r>
            <a:r>
              <a:rPr lang="en-US">
                <a:cs typeface="Calibri"/>
              </a:rPr>
              <a:t>, Vincent Hwang, Matthias J. </a:t>
            </a:r>
            <a:r>
              <a:rPr lang="en-US" err="1">
                <a:cs typeface="Calibri"/>
              </a:rPr>
              <a:t>Kannwischer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Bo-Yin Yang, Shang-Yi Yang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3EDCBC-FC1C-4053-BF77-B166D2E42C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CHES 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2EA1B2-44D4-AC4B-BB53-01185F66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685" y="2101884"/>
            <a:ext cx="8033653" cy="2574186"/>
          </a:xfrm>
        </p:spPr>
        <p:txBody>
          <a:bodyPr/>
          <a:lstStyle/>
          <a:p>
            <a:r>
              <a:rPr lang="en-US" sz="4000">
                <a:ea typeface="ＭＳ Ｐゴシック"/>
              </a:rPr>
              <a:t>Neon NTT: </a:t>
            </a:r>
            <a:br>
              <a:rPr lang="en-US" sz="4000">
                <a:ea typeface="ＭＳ Ｐゴシック"/>
              </a:rPr>
            </a:br>
            <a:r>
              <a:rPr lang="en-US" sz="4000">
                <a:ea typeface="ＭＳ Ｐゴシック"/>
              </a:rPr>
              <a:t>Faster </a:t>
            </a:r>
            <a:r>
              <a:rPr lang="en-US" sz="4000" err="1">
                <a:ea typeface="ＭＳ Ｐゴシック"/>
              </a:rPr>
              <a:t>Dilithium</a:t>
            </a:r>
            <a:r>
              <a:rPr lang="en-US" sz="4000">
                <a:ea typeface="ＭＳ Ｐゴシック"/>
              </a:rPr>
              <a:t>, </a:t>
            </a:r>
            <a:r>
              <a:rPr lang="en-US" sz="4000" err="1">
                <a:ea typeface="ＭＳ Ｐゴシック"/>
              </a:rPr>
              <a:t>Kyber</a:t>
            </a:r>
            <a:r>
              <a:rPr lang="en-US" sz="4000">
                <a:ea typeface="ＭＳ Ｐゴシック"/>
              </a:rPr>
              <a:t>, and Saber </a:t>
            </a:r>
            <a:br>
              <a:rPr lang="en-US" sz="4000">
                <a:ea typeface="ＭＳ Ｐゴシック"/>
              </a:rPr>
            </a:br>
            <a:r>
              <a:rPr lang="en-US" sz="4000">
                <a:ea typeface="ＭＳ Ｐゴシック"/>
              </a:rPr>
              <a:t>on Cortex-A72 and Apple M1</a:t>
            </a:r>
          </a:p>
        </p:txBody>
      </p:sp>
    </p:spTree>
    <p:extLst>
      <p:ext uri="{BB962C8B-B14F-4D97-AF65-F5344CB8AC3E}">
        <p14:creationId xmlns:p14="http://schemas.microsoft.com/office/powerpoint/2010/main" val="1582505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Single-width modular arithmetic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37B75-4088-547D-0FA4-E6AFB3B22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Assembly implementations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1BEDC-F9B4-9E8E-FCF4-F4B283876D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Barrett multiplication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C337232-1C38-0019-8706-DE0D7BB86A97}"/>
              </a:ext>
            </a:extLst>
          </p:cNvPr>
          <p:cNvSpPr txBox="1">
            <a:spLocks/>
          </p:cNvSpPr>
          <p:nvPr/>
        </p:nvSpPr>
        <p:spPr>
          <a:xfrm>
            <a:off x="477586" y="2202444"/>
            <a:ext cx="5618413" cy="3935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just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Barrett multiplication has a ‘dual’ instruction profile compared to Montgomery multiplication</a:t>
            </a:r>
          </a:p>
          <a:p>
            <a:pPr algn="l"/>
            <a:r>
              <a:rPr lang="en-GB" dirty="0"/>
              <a:t>2x low-</a:t>
            </a:r>
            <a:r>
              <a:rPr lang="en-GB" dirty="0" err="1"/>
              <a:t>mul</a:t>
            </a:r>
            <a:r>
              <a:rPr lang="en-GB" dirty="0"/>
              <a:t>, 1x high-</a:t>
            </a:r>
            <a:r>
              <a:rPr lang="en-GB" dirty="0" err="1"/>
              <a:t>mul</a:t>
            </a:r>
            <a:r>
              <a:rPr lang="en-GB" dirty="0"/>
              <a:t> with rounding, 1x sub</a:t>
            </a:r>
          </a:p>
          <a:p>
            <a:pPr algn="l"/>
            <a:r>
              <a:rPr lang="en-GB" dirty="0"/>
              <a:t>Better than Montgomery multiplication:</a:t>
            </a:r>
          </a:p>
          <a:p>
            <a:pPr lvl="1"/>
            <a:r>
              <a:rPr lang="en-GB" dirty="0"/>
              <a:t>Can combine </a:t>
            </a:r>
            <a:r>
              <a:rPr lang="en-GB" dirty="0">
                <a:latin typeface="Courier" pitchFamily="2" charset="0"/>
              </a:rPr>
              <a:t>MUL+SUB </a:t>
            </a:r>
            <a:r>
              <a:rPr lang="en-GB" dirty="0"/>
              <a:t>into </a:t>
            </a:r>
            <a:r>
              <a:rPr lang="en-GB" dirty="0">
                <a:latin typeface="Courier" pitchFamily="2" charset="0"/>
              </a:rPr>
              <a:t>MLS</a:t>
            </a:r>
          </a:p>
          <a:p>
            <a:pPr lvl="1"/>
            <a:r>
              <a:rPr lang="en-GB" dirty="0"/>
              <a:t>(No funny parity hacks needed)</a:t>
            </a:r>
          </a:p>
          <a:p>
            <a:pPr lvl="1"/>
            <a:r>
              <a:rPr lang="en-GB" dirty="0">
                <a:latin typeface="Courier" pitchFamily="2" charset="0"/>
              </a:rPr>
              <a:t>MUL =&gt; MLA </a:t>
            </a:r>
            <a:r>
              <a:rPr lang="en-GB" dirty="0"/>
              <a:t>often has 1-cycle forwarding paths (see Software Optimization Guides)</a:t>
            </a:r>
          </a:p>
          <a:p>
            <a:pPr algn="l"/>
            <a:r>
              <a:rPr lang="en-GB" b="1" dirty="0"/>
              <a:t>Problem</a:t>
            </a:r>
            <a:r>
              <a:rPr lang="en-GB" dirty="0"/>
              <a:t>: Compensate doubling in </a:t>
            </a:r>
            <a:r>
              <a:rPr lang="en-GB" dirty="0">
                <a:latin typeface="Courier" pitchFamily="2" charset="0"/>
              </a:rPr>
              <a:t>SQRDMULH</a:t>
            </a:r>
            <a:r>
              <a:rPr lang="en-GB" dirty="0"/>
              <a:t>? </a:t>
            </a:r>
          </a:p>
          <a:p>
            <a:pPr marL="414655" lvl="1" indent="0">
              <a:buFont typeface="Arial" charset="0"/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E62FCD-9CA7-424A-A990-BE8EFC6B8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72" t="23896" r="25139" b="71576"/>
          <a:stretch/>
        </p:blipFill>
        <p:spPr>
          <a:xfrm>
            <a:off x="4225635" y="1371602"/>
            <a:ext cx="1732829" cy="777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C5281-96E8-B3A2-78F4-15CA80DA64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6" r="586"/>
          <a:stretch/>
        </p:blipFill>
        <p:spPr>
          <a:xfrm>
            <a:off x="6493789" y="2355038"/>
            <a:ext cx="5018922" cy="308714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9400629-2A88-070E-4D27-E6970AD77B69}"/>
              </a:ext>
            </a:extLst>
          </p:cNvPr>
          <p:cNvGrpSpPr/>
          <p:nvPr/>
        </p:nvGrpSpPr>
        <p:grpSpPr>
          <a:xfrm>
            <a:off x="479425" y="5267205"/>
            <a:ext cx="5618413" cy="752269"/>
            <a:chOff x="1627839" y="5328719"/>
            <a:chExt cx="5618413" cy="7522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EBE396-B2C0-9B10-5BDA-E3CD8FB61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348883" y="5569620"/>
              <a:ext cx="1090918" cy="511368"/>
            </a:xfrm>
            <a:prstGeom prst="rect">
              <a:avLst/>
            </a:prstGeom>
          </p:spPr>
        </p:pic>
        <p:sp>
          <p:nvSpPr>
            <p:cNvPr id="10" name="Content Placeholder 13">
              <a:extLst>
                <a:ext uri="{FF2B5EF4-FFF2-40B4-BE49-F238E27FC236}">
                  <a16:creationId xmlns:a16="http://schemas.microsoft.com/office/drawing/2014/main" id="{42360A45-2E11-DA03-D1E4-00E48882B685}"/>
                </a:ext>
              </a:extLst>
            </p:cNvPr>
            <p:cNvSpPr txBox="1">
              <a:spLocks/>
            </p:cNvSpPr>
            <p:nvPr/>
          </p:nvSpPr>
          <p:spPr>
            <a:xfrm>
              <a:off x="1627839" y="5328719"/>
              <a:ext cx="5618413" cy="62367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42900" indent="-342900" algn="just" rtl="0" eaLnBrk="1" fontAlgn="base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Font typeface="Arial" charset="0"/>
                <a:buChar char="•"/>
                <a:defRPr sz="2000" kern="1200">
                  <a:solidFill>
                    <a:srgbClr val="333E48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581343" indent="-166688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Arial" charset="0"/>
                <a:buChar char="•"/>
                <a:defRPr sz="2000" kern="1200">
                  <a:solidFill>
                    <a:srgbClr val="333E48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947103" indent="-166688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Calibri" charset="0"/>
                <a:buChar char="–"/>
                <a:defRPr kern="1200">
                  <a:solidFill>
                    <a:srgbClr val="333E48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293178" indent="-173038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Arial" charset="0"/>
                <a:buChar char="•"/>
                <a:defRPr kern="1200">
                  <a:solidFill>
                    <a:srgbClr val="333E48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518603" indent="-168275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Calibri" charset="0"/>
                <a:buChar char="–"/>
                <a:defRPr kern="1200">
                  <a:solidFill>
                    <a:srgbClr val="333E48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1655064" indent="-16459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lang="en-US" sz="1600" kern="1200" dirty="0" smtClean="0">
                  <a:solidFill>
                    <a:srgbClr val="383838"/>
                  </a:solidFill>
                  <a:latin typeface="+mn-lt"/>
                  <a:ea typeface="+mn-ea"/>
                  <a:cs typeface="+mn-cs"/>
                </a:defRPr>
              </a:lvl6pPr>
              <a:lvl7pPr marL="1883664" indent="-16459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Calibri" panose="020F0502020204030204" pitchFamily="34" charset="0"/>
                <a:buChar char="–"/>
                <a:defRPr lang="en-US" sz="1600" kern="1200" dirty="0" smtClean="0">
                  <a:solidFill>
                    <a:srgbClr val="383838"/>
                  </a:solidFill>
                  <a:latin typeface="+mn-lt"/>
                  <a:ea typeface="+mn-ea"/>
                  <a:cs typeface="+mn-cs"/>
                </a:defRPr>
              </a:lvl7pPr>
              <a:lvl8pPr marL="2112264" indent="-16459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lang="en-US" sz="1600" kern="1200" dirty="0" smtClean="0">
                  <a:solidFill>
                    <a:srgbClr val="383838"/>
                  </a:solidFill>
                  <a:latin typeface="+mn-lt"/>
                  <a:ea typeface="+mn-ea"/>
                  <a:cs typeface="+mn-cs"/>
                </a:defRPr>
              </a:lvl8pPr>
              <a:lvl9pPr marL="2340864" indent="-16459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Calibri" panose="020F0502020204030204" pitchFamily="34" charset="0"/>
                <a:buChar char="–"/>
                <a:defRPr lang="en-US" sz="1600" kern="1200" dirty="0" smtClean="0">
                  <a:solidFill>
                    <a:srgbClr val="383838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b="1" dirty="0"/>
                <a:t>Solution</a:t>
              </a:r>
              <a:r>
                <a:rPr lang="en-GB" dirty="0"/>
                <a:t>: Use flexibility in the choice of integer approximation: Pick </a:t>
              </a:r>
              <a:r>
                <a:rPr lang="en-GB" i="1" dirty="0"/>
                <a:t>even-</a:t>
              </a:r>
              <a:r>
                <a:rPr lang="en-GB" dirty="0"/>
                <a:t>valued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2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7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Double-with Montgomery multiplications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37B75-4088-547D-0FA4-E6AFB3B22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Assembly implementations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1BEDC-F9B4-9E8E-FCF4-F4B283876D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425" y="1620481"/>
            <a:ext cx="5487422" cy="560696"/>
          </a:xfrm>
        </p:spPr>
        <p:txBody>
          <a:bodyPr/>
          <a:lstStyle/>
          <a:p>
            <a:r>
              <a:rPr lang="en-US"/>
              <a:t>Better accumulation for base multiplication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1112A4BF-E142-28E3-7E54-E2EC2A96D284}"/>
              </a:ext>
            </a:extLst>
          </p:cNvPr>
          <p:cNvSpPr txBox="1">
            <a:spLocks/>
          </p:cNvSpPr>
          <p:nvPr/>
        </p:nvSpPr>
        <p:spPr>
          <a:xfrm>
            <a:off x="477586" y="2202444"/>
            <a:ext cx="5618413" cy="3935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just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When accumulating modular products, it’s better to accumulate in </a:t>
            </a:r>
            <a:r>
              <a:rPr lang="en-GB" b="1" dirty="0"/>
              <a:t>double-width </a:t>
            </a:r>
            <a:r>
              <a:rPr lang="en-GB" dirty="0"/>
              <a:t>and reduce lazily.</a:t>
            </a:r>
          </a:p>
          <a:p>
            <a:pPr algn="l"/>
            <a:r>
              <a:rPr lang="en-GB" dirty="0"/>
              <a:t>We find a shorter &amp; faster code for double-width Montgomery multiplication compared to prior art</a:t>
            </a:r>
          </a:p>
          <a:p>
            <a:pPr lvl="1"/>
            <a:endParaRPr lang="en-GB" dirty="0"/>
          </a:p>
          <a:p>
            <a:pPr marL="414655" lvl="1" indent="0">
              <a:buFont typeface="Arial" charset="0"/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B6375-285E-A67E-BA73-EC0BA2DB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5" r="735"/>
          <a:stretch/>
        </p:blipFill>
        <p:spPr>
          <a:xfrm>
            <a:off x="1812698" y="3694630"/>
            <a:ext cx="2820875" cy="2685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345AD-F11D-01DC-24F0-7986B9BD97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5" b="5037"/>
          <a:stretch/>
        </p:blipFill>
        <p:spPr>
          <a:xfrm>
            <a:off x="6945319" y="2202444"/>
            <a:ext cx="3783581" cy="27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6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Kyber</a:t>
            </a:r>
            <a:r>
              <a:rPr lang="en-US"/>
              <a:t>, </a:t>
            </a:r>
            <a:r>
              <a:rPr lang="en-US" err="1"/>
              <a:t>Dilithium</a:t>
            </a:r>
            <a:r>
              <a:rPr lang="en-US"/>
              <a:t>, Saber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37B75-4088-547D-0FA4-E6AFB3B22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Neon implementations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1BEDC-F9B4-9E8E-FCF4-F4B283876D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Number Theoretic Transform (NTT)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F2973-19C3-2BD2-D745-DA82E15A78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3" y="1620481"/>
            <a:ext cx="5371042" cy="560696"/>
          </a:xfrm>
        </p:spPr>
        <p:txBody>
          <a:bodyPr/>
          <a:lstStyle/>
          <a:p>
            <a:r>
              <a:rPr lang="en-US"/>
              <a:t>Asymmetric 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0D9EA1-07A8-87F3-6F23-802BC4F59527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>
              <a:xfrm>
                <a:off x="6339945" y="2202442"/>
                <a:ext cx="5618413" cy="2459527"/>
              </a:xfrm>
            </p:spPr>
            <p:txBody>
              <a:bodyPr/>
              <a:lstStyle/>
              <a:p>
                <a:r>
                  <a:rPr lang="en-US" dirty="0"/>
                  <a:t>Well-known: Compute in NTT domain as long as possible to amortize cost of </a:t>
                </a:r>
                <a:r>
                  <a:rPr lang="en-US" dirty="0" err="1"/>
                  <a:t>fwd</a:t>
                </a:r>
                <a:r>
                  <a:rPr lang="en-US" dirty="0"/>
                  <a:t>/inv NTT</a:t>
                </a:r>
              </a:p>
              <a:p>
                <a:r>
                  <a:rPr lang="en-US" dirty="0"/>
                  <a:t>May cache </a:t>
                </a:r>
                <a:r>
                  <a:rPr lang="en-US" i="1" dirty="0"/>
                  <a:t>any </a:t>
                </a:r>
                <a:r>
                  <a:rPr lang="en-US" dirty="0"/>
                  <a:t>precomputation in NTT domain?</a:t>
                </a:r>
              </a:p>
              <a:p>
                <a:r>
                  <a:rPr lang="en-US" b="1" dirty="0"/>
                  <a:t>Concretely:</a:t>
                </a:r>
                <a:r>
                  <a:rPr lang="en-US" dirty="0"/>
                  <a:t> Multiplication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m:rPr>
                        <m:lit/>
                      </m:rPr>
                      <a:rPr lang="en-GB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GB" dirty="0"/>
                  <a:t> benefits from caching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GB" dirty="0"/>
                  <a:t>Complexity as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m:rPr>
                        <m:lit/>
                      </m:rPr>
                      <a:rPr lang="en-GB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dirty="0"/>
                  <a:t> “asymmetric multiplication” *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0D9EA1-07A8-87F3-6F23-802BC4F59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xfrm>
                <a:off x="6339945" y="2202442"/>
                <a:ext cx="5618413" cy="2459527"/>
              </a:xfrm>
              <a:blipFill>
                <a:blip r:embed="rId3"/>
                <a:stretch>
                  <a:fillRect l="-2483" t="-3077" r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C337232-1C38-0019-8706-DE0D7BB86A97}"/>
              </a:ext>
            </a:extLst>
          </p:cNvPr>
          <p:cNvSpPr txBox="1">
            <a:spLocks/>
          </p:cNvSpPr>
          <p:nvPr/>
        </p:nvSpPr>
        <p:spPr>
          <a:xfrm>
            <a:off x="477586" y="2202444"/>
            <a:ext cx="5618413" cy="3935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just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/>
          </a:p>
          <a:p>
            <a:pPr lvl="1"/>
            <a:endParaRPr lang="en-GB"/>
          </a:p>
          <a:p>
            <a:pPr marL="414655" lvl="1" indent="0">
              <a:buFont typeface="Arial" charset="0"/>
              <a:buNone/>
            </a:pPr>
            <a:endParaRPr lang="en-GB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02B2BE06-8DCC-7236-464C-EB170B80E283}"/>
              </a:ext>
            </a:extLst>
          </p:cNvPr>
          <p:cNvSpPr txBox="1">
            <a:spLocks/>
          </p:cNvSpPr>
          <p:nvPr/>
        </p:nvSpPr>
        <p:spPr>
          <a:xfrm>
            <a:off x="479425" y="2181177"/>
            <a:ext cx="5345642" cy="3935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just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AArch64 Neon NTTs + base multiplications for</a:t>
            </a:r>
          </a:p>
          <a:p>
            <a:pPr lvl="1"/>
            <a:r>
              <a:rPr lang="en-GB" dirty="0" err="1"/>
              <a:t>Kyber</a:t>
            </a:r>
            <a:r>
              <a:rPr lang="en-GB" dirty="0"/>
              <a:t> (16-bit, 7-level incomplete, 4+3)</a:t>
            </a:r>
          </a:p>
          <a:p>
            <a:pPr lvl="1"/>
            <a:r>
              <a:rPr lang="en-GB" dirty="0" err="1"/>
              <a:t>Dilithium</a:t>
            </a:r>
            <a:r>
              <a:rPr lang="en-GB" dirty="0"/>
              <a:t> (32-bit, 8-level complete, 4+4),</a:t>
            </a:r>
          </a:p>
          <a:p>
            <a:pPr lvl="1"/>
            <a:r>
              <a:rPr lang="en-GB" dirty="0" err="1"/>
              <a:t>Saber</a:t>
            </a:r>
            <a:r>
              <a:rPr lang="en-GB" dirty="0"/>
              <a:t> (32-bit, 6-level incomplete, 3+3)</a:t>
            </a:r>
          </a:p>
          <a:p>
            <a:pPr algn="l"/>
            <a:r>
              <a:rPr lang="en-GB" dirty="0"/>
              <a:t>Barrett multiplication for modular multiplications with twiddle factors</a:t>
            </a:r>
          </a:p>
          <a:p>
            <a:pPr algn="l"/>
            <a:r>
              <a:rPr lang="en-GB" dirty="0"/>
              <a:t>Double-width Montgomery multiplication with lazy reduction for base multiplication</a:t>
            </a:r>
          </a:p>
          <a:p>
            <a:r>
              <a:rPr lang="en-GB" dirty="0"/>
              <a:t>The intra-vector shuffling required for the last layers is done via </a:t>
            </a:r>
            <a:r>
              <a:rPr lang="en-GB" dirty="0">
                <a:latin typeface="Courier" pitchFamily="2" charset="0"/>
              </a:rPr>
              <a:t>ld4/st4 </a:t>
            </a:r>
            <a:r>
              <a:rPr lang="en-GB" dirty="0"/>
              <a:t>or </a:t>
            </a:r>
            <a:r>
              <a:rPr lang="en-GB" dirty="0" err="1">
                <a:latin typeface="Courier" pitchFamily="2" charset="0"/>
              </a:rPr>
              <a:t>trn</a:t>
            </a:r>
            <a:r>
              <a:rPr lang="en-GB" dirty="0">
                <a:latin typeface="Courier" pitchFamily="2" charset="0"/>
              </a:rPr>
              <a:t>{1,2}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093BEFD-B85A-4B45-3E29-6A7CCAE34A47}"/>
              </a:ext>
            </a:extLst>
          </p:cNvPr>
          <p:cNvSpPr txBox="1">
            <a:spLocks/>
          </p:cNvSpPr>
          <p:nvPr/>
        </p:nvSpPr>
        <p:spPr>
          <a:xfrm>
            <a:off x="6339945" y="4676823"/>
            <a:ext cx="5371042" cy="5606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Butterfly scheduling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D358537-5A25-7638-F988-C51E8E615AD1}"/>
              </a:ext>
            </a:extLst>
          </p:cNvPr>
          <p:cNvSpPr txBox="1">
            <a:spLocks/>
          </p:cNvSpPr>
          <p:nvPr/>
        </p:nvSpPr>
        <p:spPr>
          <a:xfrm>
            <a:off x="6339945" y="5151538"/>
            <a:ext cx="5618413" cy="715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Schedule butterflies based on which coefficients are needed first in the next layer to avoid stalls *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B79CEE2-D8B2-B08E-AC6F-E0798AB7E629}"/>
              </a:ext>
            </a:extLst>
          </p:cNvPr>
          <p:cNvSpPr txBox="1">
            <a:spLocks/>
          </p:cNvSpPr>
          <p:nvPr/>
        </p:nvSpPr>
        <p:spPr>
          <a:xfrm>
            <a:off x="6339945" y="5998773"/>
            <a:ext cx="5618413" cy="715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* Find further information and generalizations in </a:t>
            </a:r>
            <a:r>
              <a:rPr lang="en-US" sz="1400" dirty="0">
                <a:hlinkClick r:id="rId4"/>
              </a:rPr>
              <a:t>Vincent Hwang’s thesis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32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7" grpId="0" build="p"/>
      <p:bldP spid="9" grpId="0" uiExpand="1" build="p"/>
      <p:bldP spid="13" grpId="0"/>
      <p:bldP spid="25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F6D2-1A3B-16E1-45DB-215D8E44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12" y="2725231"/>
            <a:ext cx="11009326" cy="2574186"/>
          </a:xfrm>
        </p:spPr>
        <p:txBody>
          <a:bodyPr/>
          <a:lstStyle/>
          <a:p>
            <a:r>
              <a:rPr lang="en-US">
                <a:ea typeface="ＭＳ Ｐゴシック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26342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FC51F-41A3-5FEE-A0E6-A78A3C67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6CC78-0BF5-0E9A-74F5-33389A9FBA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Polynomial multiplication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DEC712-3A3E-2F32-B7D4-92E6393B1D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Benchmarking environment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4C9BC2-B4D6-E154-45AD-E9235DB8B95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7587" y="2065502"/>
            <a:ext cx="5347480" cy="1563523"/>
          </a:xfrm>
        </p:spPr>
        <p:txBody>
          <a:bodyPr/>
          <a:lstStyle/>
          <a:p>
            <a:pPr algn="l"/>
            <a:r>
              <a:rPr lang="en-US" sz="1900" dirty="0"/>
              <a:t>We benchmark on Cortex-A72 and Apple M1.</a:t>
            </a:r>
          </a:p>
          <a:p>
            <a:pPr algn="l"/>
            <a:r>
              <a:rPr lang="en-US" sz="1900" dirty="0"/>
              <a:t>We use the Neon-based </a:t>
            </a:r>
            <a:r>
              <a:rPr lang="en-US" sz="1900" dirty="0" err="1"/>
              <a:t>Kyber</a:t>
            </a:r>
            <a:r>
              <a:rPr lang="en-US" sz="1900" dirty="0"/>
              <a:t> and Saber code from </a:t>
            </a:r>
            <a:r>
              <a:rPr lang="en-US" sz="1900" dirty="0">
                <a:hlinkClick r:id="rId2"/>
              </a:rPr>
              <a:t>[NG21] </a:t>
            </a:r>
            <a:r>
              <a:rPr lang="en-US" sz="1900" dirty="0"/>
              <a:t>and </a:t>
            </a:r>
            <a:r>
              <a:rPr lang="en-US" sz="1900" dirty="0">
                <a:hlinkClick r:id="rId3"/>
              </a:rPr>
              <a:t>[SKS+21]</a:t>
            </a:r>
            <a:r>
              <a:rPr lang="en-US" sz="1900" dirty="0"/>
              <a:t> as baseline</a:t>
            </a:r>
          </a:p>
          <a:p>
            <a:pPr algn="l"/>
            <a:r>
              <a:rPr lang="en-US" sz="1900" dirty="0"/>
              <a:t>For </a:t>
            </a:r>
            <a:r>
              <a:rPr lang="en-US" sz="1900" dirty="0" err="1"/>
              <a:t>Dilithium</a:t>
            </a:r>
            <a:r>
              <a:rPr lang="en-US" sz="1900" dirty="0"/>
              <a:t>, use C code as baseline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B831ED8-AF02-5A38-EFD9-D8077775A991}"/>
              </a:ext>
            </a:extLst>
          </p:cNvPr>
          <p:cNvSpPr txBox="1">
            <a:spLocks/>
          </p:cNvSpPr>
          <p:nvPr/>
        </p:nvSpPr>
        <p:spPr>
          <a:xfrm>
            <a:off x="464094" y="3576570"/>
            <a:ext cx="5345642" cy="3592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Polynomial arithmetic performance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EC37139-D9A9-C3C6-4959-B12E5126543F}"/>
              </a:ext>
            </a:extLst>
          </p:cNvPr>
          <p:cNvSpPr txBox="1">
            <a:spLocks/>
          </p:cNvSpPr>
          <p:nvPr/>
        </p:nvSpPr>
        <p:spPr>
          <a:xfrm>
            <a:off x="462256" y="3992924"/>
            <a:ext cx="5347480" cy="3933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just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dirty="0"/>
              <a:t>Cortex-A72: Speedups from 1.5x-2x</a:t>
            </a:r>
          </a:p>
          <a:p>
            <a:pPr algn="l"/>
            <a:r>
              <a:rPr lang="en-US" sz="1900" dirty="0"/>
              <a:t>Apple M1: 2x-2.6x for NTT-based </a:t>
            </a:r>
            <a:r>
              <a:rPr lang="en-US" sz="1900" dirty="0" err="1"/>
              <a:t>impl’n</a:t>
            </a:r>
            <a:endParaRPr lang="en-US" sz="1900" dirty="0"/>
          </a:p>
          <a:p>
            <a:pPr algn="l"/>
            <a:r>
              <a:rPr lang="en-US" sz="1900" dirty="0" err="1"/>
              <a:t>MULx</a:t>
            </a:r>
            <a:r>
              <a:rPr lang="en-US" sz="1900" dirty="0"/>
              <a:t> has throughput ½ on Cortex-A72, MULL(2) has throughput 1. Barrett </a:t>
            </a:r>
            <a:r>
              <a:rPr lang="en-US" sz="1900" dirty="0" err="1"/>
              <a:t>mul</a:t>
            </a:r>
            <a:r>
              <a:rPr lang="en-US" sz="1900" dirty="0"/>
              <a:t> is more impactful if MUL &amp; MULL have same throughput.</a:t>
            </a:r>
          </a:p>
          <a:p>
            <a:pPr algn="l"/>
            <a:r>
              <a:rPr lang="en-US" sz="1900" dirty="0"/>
              <a:t>Unsurprisingly, large speedup for </a:t>
            </a:r>
            <a:r>
              <a:rPr lang="en-US" sz="1900" dirty="0" err="1"/>
              <a:t>Dilithium</a:t>
            </a:r>
            <a:r>
              <a:rPr lang="en-US" sz="1900" dirty="0"/>
              <a:t> compared to reference C code</a:t>
            </a:r>
          </a:p>
          <a:p>
            <a:pPr algn="l"/>
            <a:endParaRPr lang="en-US" sz="1900" dirty="0"/>
          </a:p>
        </p:txBody>
      </p:sp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FE85197-EB39-A894-155A-2ACD52E66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783" y="728663"/>
            <a:ext cx="5668792" cy="5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build="p"/>
      <p:bldP spid="12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FC51F-41A3-5FEE-A0E6-A78A3C67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6CC78-0BF5-0E9A-74F5-33389A9FBA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Kyber, Dilithium, Saber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837EC47-3AA7-65C8-FCBB-026912DCB2FD}"/>
              </a:ext>
            </a:extLst>
          </p:cNvPr>
          <p:cNvSpPr txBox="1">
            <a:spLocks/>
          </p:cNvSpPr>
          <p:nvPr/>
        </p:nvSpPr>
        <p:spPr>
          <a:xfrm>
            <a:off x="506412" y="1900538"/>
            <a:ext cx="4394201" cy="4207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DAD6C4D-03A4-AC74-52B0-302E54E305F4}"/>
              </a:ext>
            </a:extLst>
          </p:cNvPr>
          <p:cNvSpPr txBox="1">
            <a:spLocks/>
          </p:cNvSpPr>
          <p:nvPr/>
        </p:nvSpPr>
        <p:spPr>
          <a:xfrm>
            <a:off x="479425" y="1900538"/>
            <a:ext cx="4421188" cy="42071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just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/>
              <a:t>9%—35% improvements on Cortex-A72</a:t>
            </a:r>
          </a:p>
          <a:p>
            <a:pPr algn="l"/>
            <a:r>
              <a:rPr lang="en-US" sz="1900"/>
              <a:t>24%-41% improvements on Apple M1</a:t>
            </a:r>
          </a:p>
          <a:p>
            <a:pPr algn="l"/>
            <a:r>
              <a:rPr lang="en-US" sz="1900"/>
              <a:t>Polynomial arithmetic speedups watered down by dominance of SHA-3 which we did not optimize here (separate work)</a:t>
            </a:r>
          </a:p>
          <a:p>
            <a:pPr marL="0" indent="0" algn="l">
              <a:buNone/>
            </a:pPr>
            <a:endParaRPr lang="en-US" sz="1900"/>
          </a:p>
          <a:p>
            <a:pPr algn="l"/>
            <a:endParaRPr lang="en-US" sz="1900"/>
          </a:p>
        </p:txBody>
      </p:sp>
      <p:pic>
        <p:nvPicPr>
          <p:cNvPr id="8" name="Picture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C50B45D9-D997-6233-A5DB-B3D99B26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655" y="991130"/>
            <a:ext cx="5959933" cy="504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39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FC51F-41A3-5FEE-A0E6-A78A3C67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837EC47-3AA7-65C8-FCBB-026912DCB2FD}"/>
              </a:ext>
            </a:extLst>
          </p:cNvPr>
          <p:cNvSpPr txBox="1">
            <a:spLocks/>
          </p:cNvSpPr>
          <p:nvPr/>
        </p:nvSpPr>
        <p:spPr>
          <a:xfrm>
            <a:off x="506412" y="1900538"/>
            <a:ext cx="4394201" cy="4207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DAD6C4D-03A4-AC74-52B0-302E54E305F4}"/>
              </a:ext>
            </a:extLst>
          </p:cNvPr>
          <p:cNvSpPr txBox="1">
            <a:spLocks/>
          </p:cNvSpPr>
          <p:nvPr/>
        </p:nvSpPr>
        <p:spPr>
          <a:xfrm>
            <a:off x="479425" y="1273627"/>
            <a:ext cx="10526032" cy="4687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just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/>
              <a:t>Found relation between Montgomery and Barrett reduction</a:t>
            </a:r>
          </a:p>
          <a:p>
            <a:pPr algn="l"/>
            <a:r>
              <a:rPr lang="en-US" sz="2200"/>
              <a:t>Extended to </a:t>
            </a:r>
            <a:r>
              <a:rPr lang="en-US" sz="2200" b="1"/>
              <a:t>Barrett Multiplication</a:t>
            </a:r>
            <a:r>
              <a:rPr lang="en-US" sz="2200"/>
              <a:t>, a new primitive for signed modular multiplications with constants with multiple benefits over Montgomery multiplication</a:t>
            </a:r>
          </a:p>
          <a:p>
            <a:pPr algn="l"/>
            <a:endParaRPr lang="en-US" sz="2200" b="1"/>
          </a:p>
          <a:p>
            <a:pPr algn="l"/>
            <a:r>
              <a:rPr lang="en-US" sz="2200"/>
              <a:t>Implemented and improved single width modular arithmetic in AArch64 Neon</a:t>
            </a:r>
          </a:p>
          <a:p>
            <a:pPr algn="l"/>
            <a:r>
              <a:rPr lang="en-US" sz="2200"/>
              <a:t>Extended to optimized NTT-based implementations for </a:t>
            </a:r>
            <a:r>
              <a:rPr lang="en-US" sz="2200" err="1"/>
              <a:t>Kyber</a:t>
            </a:r>
            <a:r>
              <a:rPr lang="en-US" sz="2200"/>
              <a:t>, Saber, and </a:t>
            </a:r>
            <a:r>
              <a:rPr lang="en-US" sz="2200" err="1"/>
              <a:t>Dilithium</a:t>
            </a:r>
            <a:r>
              <a:rPr lang="en-US" sz="2200"/>
              <a:t>, significantly faster than previous implementations</a:t>
            </a:r>
          </a:p>
          <a:p>
            <a:pPr algn="l"/>
            <a:endParaRPr lang="en-US" sz="2200"/>
          </a:p>
          <a:p>
            <a:pPr marL="0" indent="0" algn="l">
              <a:buNone/>
            </a:pPr>
            <a:r>
              <a:rPr lang="en-US" sz="2200" b="1"/>
              <a:t>Avenues for future work:</a:t>
            </a:r>
          </a:p>
          <a:p>
            <a:pPr algn="l"/>
            <a:r>
              <a:rPr lang="en-US" sz="2200"/>
              <a:t>(</a:t>
            </a:r>
            <a:r>
              <a:rPr lang="en-US" sz="2200" i="1"/>
              <a:t>in </a:t>
            </a:r>
            <a:r>
              <a:rPr lang="en-US" sz="2200"/>
              <a:t>progress) Study NTT on other microarchitectures, e.g. Cortex-A510/A710/X2 generation. Faster multipliers should lead to larger impact of Barrett multiplication</a:t>
            </a:r>
          </a:p>
          <a:p>
            <a:pPr algn="l"/>
            <a:r>
              <a:rPr lang="en-US" sz="2200"/>
              <a:t>(</a:t>
            </a:r>
            <a:r>
              <a:rPr lang="en-US" sz="2200" i="1"/>
              <a:t>submitted</a:t>
            </a:r>
            <a:r>
              <a:rPr lang="en-US" sz="2200"/>
              <a:t>) Study and improve SHA-3 performance on AArch64</a:t>
            </a:r>
          </a:p>
          <a:p>
            <a:pPr algn="l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235433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41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</p:spPr>
        <p:txBody>
          <a:bodyPr anchor="t"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C66AF51-B0E9-46F5-99A8-FD56427646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629958"/>
              </p:ext>
            </p:extLst>
          </p:nvPr>
        </p:nvGraphicFramePr>
        <p:xfrm>
          <a:off x="479425" y="1171111"/>
          <a:ext cx="11233150" cy="4948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730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F6D2-1A3B-16E1-45DB-215D8E44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12" y="2725231"/>
            <a:ext cx="11009326" cy="2574186"/>
          </a:xfrm>
        </p:spPr>
        <p:txBody>
          <a:bodyPr/>
          <a:lstStyle/>
          <a:p>
            <a:r>
              <a:rPr lang="en-US">
                <a:ea typeface="ＭＳ Ｐゴシック"/>
              </a:rPr>
              <a:t>Some observations </a:t>
            </a:r>
            <a:br>
              <a:rPr lang="en-US">
                <a:ea typeface="ＭＳ Ｐゴシック"/>
              </a:rPr>
            </a:br>
            <a:r>
              <a:rPr lang="en-US">
                <a:ea typeface="ＭＳ Ｐゴシック"/>
              </a:rPr>
              <a:t>on modular arithmetic</a:t>
            </a:r>
          </a:p>
        </p:txBody>
      </p:sp>
    </p:spTree>
    <p:extLst>
      <p:ext uri="{BB962C8B-B14F-4D97-AF65-F5344CB8AC3E}">
        <p14:creationId xmlns:p14="http://schemas.microsoft.com/office/powerpoint/2010/main" val="160320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Barrett Reduction and Montgomery Reduction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551A4-18DA-4BF0-B609-A2DC334A6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ＭＳ Ｐゴシック"/>
              </a:rPr>
              <a:t>Recalling the ideas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5BB44C-9CAD-C4D8-2016-7E90CFDC62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Barrett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EED684C4-88F5-AE54-6EF7-B73ACF0D1C11}"/>
                  </a:ext>
                </a:extLst>
              </p:cNvPr>
              <p:cNvSpPr>
                <a:spLocks noGrp="1"/>
              </p:cNvSpPr>
              <p:nvPr>
                <p:ph sz="quarter" idx="19"/>
              </p:nvPr>
            </p:nvSpPr>
            <p:spPr>
              <a:xfrm>
                <a:off x="477587" y="2107847"/>
                <a:ext cx="5497544" cy="43244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/>
                  <a:t>Idea: </a:t>
                </a:r>
                <a:r>
                  <a:rPr lang="en-US"/>
                  <a:t>Reduce z </a:t>
                </a:r>
                <a:r>
                  <a:rPr lang="en-US" err="1"/>
                  <a:t>w.r.t.</a:t>
                </a:r>
                <a:r>
                  <a:rPr lang="en-US"/>
                  <a:t> odd modulus N by finding multiple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close to z in the </a:t>
                </a:r>
                <a:r>
                  <a:rPr lang="en-US" u="sng"/>
                  <a:t>Euclidean metric</a:t>
                </a:r>
                <a:r>
                  <a:rPr lang="en-US"/>
                  <a:t>.</a:t>
                </a:r>
              </a:p>
              <a:p>
                <a:pPr marL="0" indent="0" algn="l">
                  <a:buNone/>
                </a:pPr>
                <a:r>
                  <a:rPr lang="en-US"/>
                  <a:t>Choose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 to approximate Euclidean quotient: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GB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ℚ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/>
              </a:p>
              <a:p>
                <a:pPr marL="0" indent="0" algn="l">
                  <a:buNone/>
                </a:pPr>
                <a:r>
                  <a:rPr lang="en-GB"/>
                  <a:t>Then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/>
                  <a:t> </a:t>
                </a:r>
                <a:r>
                  <a:rPr lang="en-US"/>
                  <a:t>is a Euclidean-‘small’ rep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/>
                  <a:t> </a:t>
                </a:r>
                <a:r>
                  <a:rPr lang="en-GB"/>
                  <a:t>in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GB" i="1">
                            <a:latin typeface="Cambria Math" panose="02040503050406030204" pitchFamily="18" charset="0"/>
                          </a:rPr>
                          <m:t>/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r>
                  <a:rPr lang="en-GB"/>
                  <a:t>.</a:t>
                </a:r>
                <a:endParaRPr lang="en-GB" b="1"/>
              </a:p>
              <a:p>
                <a:pPr marL="0" indent="0">
                  <a:buNone/>
                </a:pPr>
                <a:r>
                  <a:rPr lang="en-GB" b="1"/>
                  <a:t>Concretely: </a:t>
                </a:r>
                <a:r>
                  <a:rPr lang="en-GB"/>
                  <a:t>One picks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r>
                  <a:rPr lang="en-GB"/>
                  <a:t> and round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r>
                  <a:rPr lang="en-GB"/>
                  <a:t>for some choice of approximation </a:t>
                </a:r>
              </a:p>
              <a:p>
                <a:pPr marL="0" indent="0">
                  <a:buNone/>
                </a:pPr>
                <a:endParaRPr lang="en-GB" b="0"/>
              </a:p>
              <a:p>
                <a:pPr marL="0" indent="0">
                  <a:buNone/>
                </a:pPr>
                <a:endParaRPr lang="en-GB" b="0"/>
              </a:p>
              <a:p>
                <a:pPr marL="0" indent="0">
                  <a:buNone/>
                </a:pPr>
                <a:endParaRPr lang="en-GB" b="0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EED684C4-88F5-AE54-6EF7-B73ACF0D1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xfrm>
                <a:off x="477587" y="2107847"/>
                <a:ext cx="5497544" cy="4324481"/>
              </a:xfrm>
              <a:blipFill>
                <a:blip r:embed="rId3"/>
                <a:stretch>
                  <a:fillRect l="-2772" t="-1834" r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9230E3-178F-E144-2C8F-9FA7EC6A59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Montgomery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5C34DD30-6BD3-6B53-B6DC-4D7E5ECC5086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>
              <a:xfrm>
                <a:off x="6341534" y="2186713"/>
                <a:ext cx="5497544" cy="39332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/>
                  <a:t>Idea: </a:t>
                </a:r>
                <a:r>
                  <a:rPr lang="en-US"/>
                  <a:t>Reduce z </a:t>
                </a:r>
                <a:r>
                  <a:rPr lang="en-US" err="1"/>
                  <a:t>w.r.t.</a:t>
                </a:r>
                <a:r>
                  <a:rPr lang="en-US"/>
                  <a:t> odd modulus N by finding multiple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close to z in the </a:t>
                </a:r>
                <a:r>
                  <a:rPr lang="en-US" u="sng"/>
                  <a:t>2-adic metric</a:t>
                </a:r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Choose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GB"/>
                  <a:t> to approximate 2-adic quotient</a:t>
                </a:r>
                <a:endParaRPr lang="en-US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GB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/>
              </a:p>
              <a:p>
                <a:pPr marL="0" indent="0">
                  <a:buNone/>
                </a:pPr>
                <a:r>
                  <a:rPr lang="en-GB"/>
                  <a:t>Then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/>
                  <a:t> is a 2-adically-‘small’ rep of z in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GB" i="1">
                            <a:latin typeface="Cambria Math" panose="02040503050406030204" pitchFamily="18" charset="0"/>
                          </a:rPr>
                          <m:t>/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b="0"/>
              </a:p>
              <a:p>
                <a:pPr marL="0" indent="0">
                  <a:buNone/>
                </a:pPr>
                <a:r>
                  <a:rPr lang="en-GB"/>
                  <a:t>and so for suitable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/>
                  <a:t> is a Euclidean-’small’ rep.</a:t>
                </a:r>
                <a:endParaRPr lang="en-US"/>
              </a:p>
              <a:p>
                <a:pPr marL="0" indent="0">
                  <a:buNone/>
                </a:pPr>
                <a:r>
                  <a:rPr lang="en-US" b="1"/>
                  <a:t>Concretely: </a:t>
                </a:r>
                <a:r>
                  <a:rPr lang="en-US"/>
                  <a:t>Pick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/>
                  <a:t>round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2-adically,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r>
                  <a:rPr lang="en-US"/>
                  <a:t>, </a:t>
                </a:r>
              </a:p>
              <a:p>
                <a:pPr marL="0" indent="0">
                  <a:buNone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GB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…,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lit/>
                      </m:rPr>
                      <a:rPr lang="en-GB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b="0"/>
                  <a:t>. Equivalently, </a:t>
                </a:r>
              </a:p>
              <a:p>
                <a:pPr marL="0" indent="0" algn="ctr">
                  <a:buNone/>
                </a:pPr>
                <a:r>
                  <a:rPr lang="en-GB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 /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/>
                  <a:t>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GB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GB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lit/>
                      </m:rPr>
                      <a:rPr lang="en-GB" i="1">
                        <a:latin typeface="Cambria Math" panose="02040503050406030204" pitchFamily="18" charset="0"/>
                      </a:rPr>
                      <m:t>}/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r>
                  <a:rPr lang="en-GB">
                    <a:effectLst/>
                  </a:rPr>
                  <a:t> . 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5C34DD30-6BD3-6B53-B6DC-4D7E5ECC50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xfrm>
                <a:off x="6341534" y="2186713"/>
                <a:ext cx="5497544" cy="3933246"/>
              </a:xfrm>
              <a:blipFill>
                <a:blip r:embed="rId4"/>
                <a:stretch>
                  <a:fillRect l="-2772" t="-2016" r="-2328" b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C30CA79D-C980-2129-DAC8-1DB211166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72" y="5048406"/>
            <a:ext cx="1168856" cy="23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08D06-E322-DB51-AB27-F11C67257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4821" y="4251133"/>
            <a:ext cx="7222359" cy="6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5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uiExpand="1" build="p"/>
      <p:bldP spid="13" grpId="0" build="p"/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Barrett Reduction and Montgomery Reduction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551A4-18DA-4BF0-B609-A2DC334A6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ＭＳ Ｐゴシック"/>
              </a:rPr>
              <a:t>Both based on rounding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5BB44C-9CAD-C4D8-2016-7E90CFDC62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Generalities on rounding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D684C4-88F5-AE54-6EF7-B73ACF0D1C1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497544" cy="4324481"/>
          </a:xfrm>
        </p:spPr>
        <p:txBody>
          <a:bodyPr/>
          <a:lstStyle/>
          <a:p>
            <a:pPr marL="0" indent="0" algn="l">
              <a:buNone/>
            </a:pPr>
            <a:r>
              <a:rPr lang="en-US"/>
              <a:t>Barrett and Montgomery both rely on </a:t>
            </a:r>
            <a:r>
              <a:rPr lang="en-US" i="1"/>
              <a:t>rounding:</a:t>
            </a:r>
          </a:p>
          <a:p>
            <a:pPr marL="0" indent="0" algn="ctr">
              <a:buNone/>
            </a:pPr>
            <a:r>
              <a:rPr lang="en-US"/>
              <a:t> </a:t>
            </a:r>
            <a:r>
              <a:rPr lang="en-US" sz="1800" i="1"/>
              <a:t>Expressing a noncompact ’continuum’ as the sum of a discrete set and a relatively compact set of small elements.</a:t>
            </a:r>
          </a:p>
          <a:p>
            <a:pPr marL="0" indent="0">
              <a:buNone/>
            </a:pPr>
            <a:endParaRPr lang="en-US" sz="1000"/>
          </a:p>
          <a:p>
            <a:r>
              <a:rPr lang="en-US"/>
              <a:t>Barrett reduction uses rounding of </a:t>
            </a:r>
            <a:r>
              <a:rPr lang="en-US" i="1" err="1"/>
              <a:t>rationals</a:t>
            </a:r>
            <a:endParaRPr lang="en-US" i="1"/>
          </a:p>
          <a:p>
            <a:endParaRPr lang="en-US" i="1"/>
          </a:p>
          <a:p>
            <a:endParaRPr lang="en-US" i="1"/>
          </a:p>
          <a:p>
            <a:endParaRPr lang="en-US"/>
          </a:p>
          <a:p>
            <a:r>
              <a:rPr lang="en-US"/>
              <a:t>Montgomery uses rounding of </a:t>
            </a:r>
            <a:r>
              <a:rPr lang="en-US" i="1"/>
              <a:t>2-adic numbers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endParaRPr lang="en-US" i="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9230E3-178F-E144-2C8F-9FA7EC6A59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Connecting Barrett and Montgomery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C34DD30-6BD3-6B53-B6DC-4D7E5ECC508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39946" y="2202442"/>
            <a:ext cx="5610315" cy="393324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It becomes clear that 2-adic and Euclidean rounding are two views of the same decomposition: For</a:t>
            </a:r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Considering the descriptions of Barrett and Montgomery reduction as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this suggests a relation between them… and indeed: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5D0D06-1DE6-50B2-851C-7F0131F5B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039" y="2524143"/>
            <a:ext cx="803366" cy="2901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C57CD6-8EA9-E23C-D027-BE3CE4E26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65" y="4473191"/>
            <a:ext cx="5270387" cy="33421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8CB726B-EDB8-F2AD-2C63-1DB90EB23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967" y="3948381"/>
            <a:ext cx="1671093" cy="29648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0CA7AF0-8256-49F2-C355-FFCF0FD9B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007" y="3910646"/>
            <a:ext cx="1671093" cy="33421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90386B3-25A0-2BF7-6C16-EBFAFFC38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643" y="3064898"/>
            <a:ext cx="1917848" cy="29713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39B660B-89E5-3966-5EB0-9ECA963052AD}"/>
              </a:ext>
            </a:extLst>
          </p:cNvPr>
          <p:cNvGrpSpPr/>
          <p:nvPr/>
        </p:nvGrpSpPr>
        <p:grpSpPr>
          <a:xfrm>
            <a:off x="502978" y="5367682"/>
            <a:ext cx="5455792" cy="982155"/>
            <a:chOff x="502978" y="5367682"/>
            <a:chExt cx="5455792" cy="982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6F1D83-9225-1632-950A-44CD76D0A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07967" y="6067103"/>
              <a:ext cx="3675552" cy="2827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0B1900-E65C-B4FF-B6A2-4D195D29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978" y="5367682"/>
              <a:ext cx="5455792" cy="58538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3807B8-9861-7EDB-3D76-C6670544D9CF}"/>
              </a:ext>
            </a:extLst>
          </p:cNvPr>
          <p:cNvGrpSpPr/>
          <p:nvPr/>
        </p:nvGrpSpPr>
        <p:grpSpPr>
          <a:xfrm>
            <a:off x="3481209" y="4533581"/>
            <a:ext cx="8415694" cy="556946"/>
            <a:chOff x="3481209" y="4533581"/>
            <a:chExt cx="8415694" cy="55694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0A30065-9807-B04E-C9D8-56B323CF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41593" y="4563646"/>
              <a:ext cx="1917848" cy="5268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47C550-F36E-480D-84C1-84964AB8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3481209" y="4533581"/>
              <a:ext cx="8415694" cy="536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430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Barrett Reduction and Montgomery Reduction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551A4-18DA-4BF0-B609-A2DC334A6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ＭＳ Ｐゴシック"/>
              </a:rPr>
              <a:t>Are essentially the same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7C858D-8F8A-0C65-7BD2-981C566C18A7}"/>
              </a:ext>
            </a:extLst>
          </p:cNvPr>
          <p:cNvSpPr txBox="1"/>
          <p:nvPr/>
        </p:nvSpPr>
        <p:spPr>
          <a:xfrm>
            <a:off x="587913" y="5217356"/>
            <a:ext cx="10729913" cy="658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This is useful e.g. for transferring bounds on Montgomery reduction to Barrett reduction.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>
                <a:solidFill>
                  <a:schemeClr val="tx2"/>
                </a:solidFill>
                <a:latin typeface="+mn-lt"/>
                <a:ea typeface="+mn-ea"/>
              </a:rPr>
              <a:t>It also begs the question of what the analogue is for Montgomery </a:t>
            </a:r>
            <a:r>
              <a:rPr lang="en-US" sz="2100" i="1">
                <a:solidFill>
                  <a:schemeClr val="tx2"/>
                </a:solidFill>
                <a:latin typeface="+mn-lt"/>
                <a:ea typeface="+mn-ea"/>
              </a:rPr>
              <a:t>multiplication</a:t>
            </a:r>
            <a:r>
              <a:rPr lang="en-US" sz="2100">
                <a:solidFill>
                  <a:schemeClr val="tx2"/>
                </a:solidFill>
                <a:latin typeface="+mn-lt"/>
                <a:ea typeface="+mn-ea"/>
              </a:rPr>
              <a:t>.</a:t>
            </a: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DDAFD3-6613-FC87-7020-2EF8C874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4059" y="1603810"/>
            <a:ext cx="8277619" cy="226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13D224-6B05-1EFE-445D-55DDE9B31855}"/>
              </a:ext>
            </a:extLst>
          </p:cNvPr>
          <p:cNvGrpSpPr/>
          <p:nvPr/>
        </p:nvGrpSpPr>
        <p:grpSpPr>
          <a:xfrm>
            <a:off x="587913" y="4113244"/>
            <a:ext cx="10787572" cy="822226"/>
            <a:chOff x="587913" y="4113244"/>
            <a:chExt cx="10787572" cy="82222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B38E53-A7A2-EB2A-B52E-65AE9861BDD0}"/>
                </a:ext>
              </a:extLst>
            </p:cNvPr>
            <p:cNvSpPr txBox="1"/>
            <p:nvPr/>
          </p:nvSpPr>
          <p:spPr>
            <a:xfrm>
              <a:off x="587913" y="4175395"/>
              <a:ext cx="650733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Here,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8507A7-B243-A719-180A-4E1642893E54}"/>
                </a:ext>
              </a:extLst>
            </p:cNvPr>
            <p:cNvSpPr txBox="1"/>
            <p:nvPr/>
          </p:nvSpPr>
          <p:spPr>
            <a:xfrm>
              <a:off x="3805617" y="4171278"/>
              <a:ext cx="7569868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is the canonical representative </a:t>
              </a:r>
              <a:r>
                <a:rPr lang="en-US" sz="2100" kern="1200" err="1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w.r.t.</a:t>
              </a:r>
              <a:r>
                <a:rPr lang="en-US"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 the chosen approximation.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CAF302-02E2-56C4-1F4E-0F9BA93DC4B4}"/>
                </a:ext>
              </a:extLst>
            </p:cNvPr>
            <p:cNvSpPr txBox="1"/>
            <p:nvPr/>
          </p:nvSpPr>
          <p:spPr>
            <a:xfrm>
              <a:off x="587913" y="4586589"/>
              <a:ext cx="7569868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2100">
                  <a:solidFill>
                    <a:schemeClr val="tx2"/>
                  </a:solidFill>
                  <a:latin typeface="+mn-lt"/>
                  <a:ea typeface="+mn-ea"/>
                </a:rPr>
                <a:t>g</a:t>
              </a:r>
              <a:r>
                <a:rPr lang="en-US"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eneralizing the known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0268FDF-F1B3-00DF-2B0A-4A3538C00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6000" r="26000"/>
            <a:stretch/>
          </p:blipFill>
          <p:spPr>
            <a:xfrm>
              <a:off x="2737306" y="4528555"/>
              <a:ext cx="3369202" cy="406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8DBFDE1-C3F9-48F8-BA3E-FA9AF7A49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6000" r="26000"/>
            <a:stretch/>
          </p:blipFill>
          <p:spPr>
            <a:xfrm>
              <a:off x="837530" y="4113244"/>
              <a:ext cx="3369203" cy="406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46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Generalizing to Barrett multiplication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1845E-AA75-E8A9-099E-7C242E07F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2" t="23896" r="25139" b="71576"/>
          <a:stretch/>
        </p:blipFill>
        <p:spPr>
          <a:xfrm>
            <a:off x="3008125" y="4255519"/>
            <a:ext cx="6236718" cy="7770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748807-491A-5713-3DB3-C1D2F2994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2" t="30179" r="26475" b="64452"/>
          <a:stretch/>
        </p:blipFill>
        <p:spPr>
          <a:xfrm>
            <a:off x="2947157" y="3191194"/>
            <a:ext cx="6297686" cy="955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D47D28-EE75-5F7A-89C7-274A17263D68}"/>
              </a:ext>
            </a:extLst>
          </p:cNvPr>
          <p:cNvSpPr txBox="1"/>
          <p:nvPr/>
        </p:nvSpPr>
        <p:spPr>
          <a:xfrm>
            <a:off x="479425" y="1385455"/>
            <a:ext cx="10729913" cy="1275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Question</a:t>
            </a: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 What’s the analogue of Montgomery </a:t>
            </a:r>
            <a:r>
              <a:rPr lang="en-US" sz="2100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multiplication</a:t>
            </a: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on the Barrett side?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Answer: </a:t>
            </a: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“Barrett multiplication”</a:t>
            </a:r>
            <a:endParaRPr lang="en-US" sz="2100" b="1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  <a:latin typeface="+mn-lt"/>
                <a:ea typeface="+mn-ea"/>
              </a:rPr>
              <a:t>[</a:t>
            </a:r>
            <a:r>
              <a:rPr lang="en-US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Note: </a:t>
            </a:r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 learned after the publication that the </a:t>
            </a:r>
            <a:r>
              <a:rPr lang="en-US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unsigned</a:t>
            </a:r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version of Barrett multiplication had already been described by Victor </a:t>
            </a:r>
            <a:r>
              <a:rPr lang="en-US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Shoup</a:t>
            </a:r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and is sometimes called “</a:t>
            </a:r>
            <a:r>
              <a:rPr lang="en-US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Shoup</a:t>
            </a:r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multiplication”]</a:t>
            </a:r>
            <a:endParaRPr lang="en-US" sz="2100" i="1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4A7FC6-1DF7-2DBA-1162-0834928C775B}"/>
              </a:ext>
            </a:extLst>
          </p:cNvPr>
          <p:cNvSpPr txBox="1"/>
          <p:nvPr/>
        </p:nvSpPr>
        <p:spPr>
          <a:xfrm>
            <a:off x="479425" y="4030850"/>
            <a:ext cx="10729913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766ADA-A34D-8E61-C16A-28C8F1F5F2B0}"/>
              </a:ext>
            </a:extLst>
          </p:cNvPr>
          <p:cNvSpPr txBox="1"/>
          <p:nvPr/>
        </p:nvSpPr>
        <p:spPr>
          <a:xfrm>
            <a:off x="479425" y="5278581"/>
            <a:ext cx="10729913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Then Barrett and Montgomery multiplication are related as before.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C0779-A1FC-F1FC-1A99-77B8C01B2DBE}"/>
              </a:ext>
            </a:extLst>
          </p:cNvPr>
          <p:cNvSpPr txBox="1"/>
          <p:nvPr/>
        </p:nvSpPr>
        <p:spPr>
          <a:xfrm>
            <a:off x="479424" y="5844028"/>
            <a:ext cx="10729913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However: </a:t>
            </a: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Barrett multiplication only works for modular multiplications with constants!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FAAB6F-71AE-594E-FB51-3644F47F4023}"/>
              </a:ext>
            </a:extLst>
          </p:cNvPr>
          <p:cNvSpPr txBox="1"/>
          <p:nvPr/>
        </p:nvSpPr>
        <p:spPr>
          <a:xfrm>
            <a:off x="479423" y="2890690"/>
            <a:ext cx="10729913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b="1">
                <a:solidFill>
                  <a:schemeClr val="tx2"/>
                </a:solidFill>
              </a:rPr>
              <a:t>Idea: </a:t>
            </a:r>
            <a:r>
              <a:rPr lang="en-US" sz="2100">
                <a:solidFill>
                  <a:schemeClr val="tx2"/>
                </a:solidFill>
              </a:rPr>
              <a:t>Generalize approximation in Barrett reduction,</a:t>
            </a:r>
            <a:endParaRPr lang="en-US" sz="21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F6D2-1A3B-16E1-45DB-215D8E44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12" y="2725231"/>
            <a:ext cx="11009326" cy="2574186"/>
          </a:xfrm>
        </p:spPr>
        <p:txBody>
          <a:bodyPr/>
          <a:lstStyle/>
          <a:p>
            <a:r>
              <a:rPr lang="en-US">
                <a:ea typeface="ＭＳ Ｐゴシック"/>
              </a:rPr>
              <a:t>AArch64 Neon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0528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D7A5-B18D-F14E-879A-E8B6E47A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Single-width modular arithmetic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37B75-4088-547D-0FA4-E6AFB3B22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Assembly implementations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1BEDC-F9B4-9E8E-FCF4-F4B283876D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Montgomery multiplication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8E8E90-C1C3-6888-5BC7-E1CEA5C577AF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 rotWithShape="1">
          <a:blip r:embed="rId3"/>
          <a:srcRect l="1044" r="1167"/>
          <a:stretch/>
        </p:blipFill>
        <p:spPr>
          <a:xfrm>
            <a:off x="6637866" y="1742585"/>
            <a:ext cx="4179377" cy="2061099"/>
          </a:xfrm>
          <a:prstGeom prst="rect">
            <a:avLst/>
          </a:prstGeom>
        </p:spPr>
      </p:pic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C337232-1C38-0019-8706-DE0D7BB86A97}"/>
              </a:ext>
            </a:extLst>
          </p:cNvPr>
          <p:cNvSpPr txBox="1">
            <a:spLocks/>
          </p:cNvSpPr>
          <p:nvPr/>
        </p:nvSpPr>
        <p:spPr>
          <a:xfrm>
            <a:off x="477586" y="2202444"/>
            <a:ext cx="5618413" cy="31735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just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Montgomery multiplication with constant can be done [1] using 2x high-</a:t>
            </a:r>
            <a:r>
              <a:rPr lang="en-GB" dirty="0" err="1"/>
              <a:t>mul</a:t>
            </a:r>
            <a:r>
              <a:rPr lang="en-GB" dirty="0"/>
              <a:t>, 1x low-</a:t>
            </a:r>
            <a:r>
              <a:rPr lang="en-GB" dirty="0" err="1"/>
              <a:t>mul</a:t>
            </a:r>
            <a:r>
              <a:rPr lang="en-GB" dirty="0"/>
              <a:t>, 1x sub.</a:t>
            </a:r>
          </a:p>
          <a:p>
            <a:pPr lvl="1"/>
            <a:r>
              <a:rPr lang="en-GB" dirty="0"/>
              <a:t>No double-width products – suits SIMD</a:t>
            </a:r>
          </a:p>
          <a:p>
            <a:pPr algn="l"/>
            <a:r>
              <a:rPr lang="en-GB" dirty="0"/>
              <a:t>No high-multiply in Neon; use </a:t>
            </a:r>
            <a:r>
              <a:rPr lang="en-GB" i="1" dirty="0"/>
              <a:t>doubling</a:t>
            </a:r>
            <a:r>
              <a:rPr lang="en-GB" dirty="0"/>
              <a:t> multiply </a:t>
            </a:r>
            <a:r>
              <a:rPr lang="en-GB" dirty="0">
                <a:latin typeface="Courier" pitchFamily="2" charset="0"/>
              </a:rPr>
              <a:t>SQDMULH</a:t>
            </a:r>
            <a:r>
              <a:rPr lang="en-GB" dirty="0"/>
              <a:t> &amp; </a:t>
            </a:r>
            <a:r>
              <a:rPr lang="en-GB" i="1" dirty="0"/>
              <a:t>halving</a:t>
            </a:r>
            <a:r>
              <a:rPr lang="en-GB" dirty="0"/>
              <a:t> subtract </a:t>
            </a:r>
            <a:r>
              <a:rPr lang="en-GB" dirty="0">
                <a:latin typeface="Courier" pitchFamily="2" charset="0"/>
              </a:rPr>
              <a:t>SHSUB</a:t>
            </a:r>
            <a:r>
              <a:rPr lang="en-GB" dirty="0"/>
              <a:t> instead.</a:t>
            </a:r>
          </a:p>
          <a:p>
            <a:pPr algn="l"/>
            <a:r>
              <a:rPr lang="en-GB" dirty="0"/>
              <a:t>(Armv8.4-A) </a:t>
            </a:r>
            <a:r>
              <a:rPr lang="en-GB" dirty="0">
                <a:latin typeface="Courier" pitchFamily="2" charset="0"/>
              </a:rPr>
              <a:t>SQRDMLAH</a:t>
            </a:r>
            <a:r>
              <a:rPr lang="en-GB" dirty="0"/>
              <a:t> allows eliminating </a:t>
            </a:r>
            <a:r>
              <a:rPr lang="en-GB" dirty="0">
                <a:latin typeface="Courier" pitchFamily="2" charset="0"/>
              </a:rPr>
              <a:t>SHSUB </a:t>
            </a:r>
            <a:r>
              <a:rPr lang="en-GB" sz="1400" dirty="0"/>
              <a:t>(cf. “Polynomial Multiplication on Embedded Vector Architectures” talk) </a:t>
            </a:r>
          </a:p>
          <a:p>
            <a:pPr marL="414655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414655" lvl="1" indent="0">
              <a:buFont typeface="Arial" charset="0"/>
              <a:buNone/>
            </a:pPr>
            <a:endParaRPr lang="en-GB" dirty="0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AE35F2C0-859D-DB6E-1C65-84286877600C}"/>
              </a:ext>
            </a:extLst>
          </p:cNvPr>
          <p:cNvSpPr txBox="1">
            <a:spLocks/>
          </p:cNvSpPr>
          <p:nvPr/>
        </p:nvSpPr>
        <p:spPr>
          <a:xfrm>
            <a:off x="343039" y="5779967"/>
            <a:ext cx="5618413" cy="599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just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4655" lvl="1" indent="0">
              <a:buNone/>
            </a:pPr>
            <a:r>
              <a:rPr lang="en-GB" sz="1600"/>
              <a:t>[1]: Seiler, “Faster AVX2 optimized NTT multiplication for Ring-LWE lattice cryptography”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B55CA-248E-5BD3-187E-7B1AF5BB55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5" b="475"/>
          <a:stretch/>
        </p:blipFill>
        <p:spPr>
          <a:xfrm>
            <a:off x="6503319" y="3789243"/>
            <a:ext cx="4484817" cy="237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/>
    </p:bldLst>
  </p:timing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7" id="{BAEDCA4E-07D3-CF45-8582-069B713BBD79}" vid="{B429C1B6-4366-0543-9EF0-CA4016DA9155}"/>
    </a:ext>
  </a:extLst>
</a:theme>
</file>

<file path=ppt/theme/theme2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Confidential_2021  -  Read-Only" id="{CE85DD5B-2C00-4CCC-9AB4-7140522C5565}" vid="{B8595F37-B290-4BEF-B5C0-1C514EDE738B}"/>
    </a:ext>
  </a:extLst>
</a:theme>
</file>

<file path=ppt/theme/theme3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Confidential_2021  -  Read-Only" id="{CE85DD5B-2C00-4CCC-9AB4-7140522C5565}" vid="{B8595F37-B290-4BEF-B5C0-1C514EDE738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5675509F-A6F5-4147-861D-E4CC99F48FA5}">
  <ds:schemaRefs>
    <ds:schemaRef ds:uri="c0950e01-db07-4e41-9c32-b7a8e9fccc9b"/>
    <ds:schemaRef ds:uri="f2ad5090-61a8-4b8c-ab70-68f4ff4d19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c0950e01-db07-4e41-9c32-b7a8e9fccc9b"/>
    <ds:schemaRef ds:uri="f2ad5090-61a8-4b8c-ab70-68f4ff4d193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Arm_PPT_Public</Template>
  <TotalTime>550</TotalTime>
  <Words>1131</Words>
  <Application>Microsoft Macintosh PowerPoint</Application>
  <PresentationFormat>Widescreen</PresentationFormat>
  <Paragraphs>150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Courier</vt:lpstr>
      <vt:lpstr>Wingdings</vt:lpstr>
      <vt:lpstr>Arm_PPT_Public</vt:lpstr>
      <vt:lpstr>Arm_PPT_Public</vt:lpstr>
      <vt:lpstr>Arm_PPT_Public</vt:lpstr>
      <vt:lpstr>Neon NTT:  Faster Dilithium, Kyber, and Saber  on Cortex-A72 and Apple M1</vt:lpstr>
      <vt:lpstr>Agenda</vt:lpstr>
      <vt:lpstr>Some observations  on modular arithmetic</vt:lpstr>
      <vt:lpstr>Barrett Reduction and Montgomery Reduction</vt:lpstr>
      <vt:lpstr>Barrett Reduction and Montgomery Reduction</vt:lpstr>
      <vt:lpstr>Barrett Reduction and Montgomery Reduction</vt:lpstr>
      <vt:lpstr>Generalizing to Barrett multiplication</vt:lpstr>
      <vt:lpstr>AArch64 Neon Implementation</vt:lpstr>
      <vt:lpstr>Single-width modular arithmetic</vt:lpstr>
      <vt:lpstr>Single-width modular arithmetic</vt:lpstr>
      <vt:lpstr>Double-with Montgomery multiplications</vt:lpstr>
      <vt:lpstr>Kyber, Dilithium, Saber</vt:lpstr>
      <vt:lpstr>Results</vt:lpstr>
      <vt:lpstr>Performance results</vt:lpstr>
      <vt:lpstr>Performance results</vt:lpstr>
      <vt:lpstr>Summary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Kurt Lorenzen</dc:creator>
  <cp:keywords/>
  <dc:description/>
  <cp:lastModifiedBy>Hanno Becker</cp:lastModifiedBy>
  <cp:revision>7</cp:revision>
  <dcterms:created xsi:type="dcterms:W3CDTF">2021-06-07T20:11:14Z</dcterms:created>
  <dcterms:modified xsi:type="dcterms:W3CDTF">2022-09-17T05:30:15Z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